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63" r:id="rId5"/>
    <p:sldId id="288" r:id="rId6"/>
    <p:sldId id="284" r:id="rId7"/>
    <p:sldId id="264" r:id="rId8"/>
    <p:sldId id="266" r:id="rId9"/>
    <p:sldId id="282" r:id="rId10"/>
    <p:sldId id="265" r:id="rId11"/>
    <p:sldId id="267" r:id="rId12"/>
    <p:sldId id="268" r:id="rId13"/>
    <p:sldId id="269" r:id="rId14"/>
    <p:sldId id="285" r:id="rId15"/>
    <p:sldId id="286" r:id="rId16"/>
    <p:sldId id="270" r:id="rId17"/>
    <p:sldId id="271" r:id="rId18"/>
    <p:sldId id="272" r:id="rId19"/>
    <p:sldId id="273" r:id="rId20"/>
    <p:sldId id="287" r:id="rId21"/>
    <p:sldId id="274" r:id="rId22"/>
    <p:sldId id="275" r:id="rId23"/>
    <p:sldId id="289" r:id="rId24"/>
    <p:sldId id="279" r:id="rId25"/>
    <p:sldId id="276" r:id="rId26"/>
    <p:sldId id="290" r:id="rId27"/>
    <p:sldId id="281" r:id="rId28"/>
    <p:sldId id="280" r:id="rId29"/>
    <p:sldId id="283" r:id="rId30"/>
    <p:sldId id="27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6"/>
    <p:restoredTop sz="94703"/>
  </p:normalViewPr>
  <p:slideViewPr>
    <p:cSldViewPr snapToGrid="0" snapToObjects="1">
      <p:cViewPr varScale="1">
        <p:scale>
          <a:sx n="96" d="100"/>
          <a:sy n="96" d="100"/>
        </p:scale>
        <p:origin x="184"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6/7/21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831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6/7/21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622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6/7/21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522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6/7/21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688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6/7/21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66794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6/7/21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8126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6/7/21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72304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6/7/21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828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6/7/21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56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6/7/21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90967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6/7/21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5511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6/7/21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9382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jmmnews.com/the-dark-side-of-the-internet-of-thing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exels.com/ko-kr/photo/116660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ressenza.com/fr/2020/01/2020-les-nouvelles-frontieres-de-lintelligence-artificielle-et-de-lapprentissage-automatique/" TargetMode="External"/><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Immagine 33" descr="Immagine che contiene notte, luce, oggetto da esterni, scuro&#10;&#10;Descrizione generata automaticamente">
            <a:extLst>
              <a:ext uri="{FF2B5EF4-FFF2-40B4-BE49-F238E27FC236}">
                <a16:creationId xmlns:a16="http://schemas.microsoft.com/office/drawing/2014/main" id="{C17180C9-B751-5144-99CE-E6E9B8F51F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303" r="34029"/>
          <a:stretch/>
        </p:blipFill>
        <p:spPr>
          <a:xfrm>
            <a:off x="4635111" y="0"/>
            <a:ext cx="7556889" cy="6857990"/>
          </a:xfrm>
          <a:prstGeom prst="rect">
            <a:avLst/>
          </a:prstGeom>
        </p:spPr>
      </p:pic>
      <p:sp>
        <p:nvSpPr>
          <p:cNvPr id="44" name="CasellaDiTesto 43">
            <a:extLst>
              <a:ext uri="{FF2B5EF4-FFF2-40B4-BE49-F238E27FC236}">
                <a16:creationId xmlns:a16="http://schemas.microsoft.com/office/drawing/2014/main" id="{541335D2-24A7-CA4F-8C60-BEAE8140C970}"/>
              </a:ext>
            </a:extLst>
          </p:cNvPr>
          <p:cNvSpPr txBox="1"/>
          <p:nvPr/>
        </p:nvSpPr>
        <p:spPr>
          <a:xfrm>
            <a:off x="622797" y="625305"/>
            <a:ext cx="3383279" cy="2369880"/>
          </a:xfrm>
          <a:prstGeom prst="rect">
            <a:avLst/>
          </a:prstGeom>
          <a:noFill/>
        </p:spPr>
        <p:txBody>
          <a:bodyPr wrap="square" rtlCol="0">
            <a:spAutoFit/>
          </a:bodyPr>
          <a:lstStyle/>
          <a:p>
            <a:r>
              <a:rPr lang="en-GB" sz="2800" dirty="0"/>
              <a:t>DropBlock</a:t>
            </a:r>
            <a:r>
              <a:rPr lang="en-GB" sz="2400" dirty="0"/>
              <a:t>:</a:t>
            </a:r>
          </a:p>
          <a:p>
            <a:endParaRPr lang="en-GB" sz="2400" dirty="0"/>
          </a:p>
          <a:p>
            <a:r>
              <a:rPr lang="en-GB" sz="2400" dirty="0"/>
              <a:t>A regularization method </a:t>
            </a:r>
          </a:p>
          <a:p>
            <a:r>
              <a:rPr lang="en-GB" sz="2400" dirty="0"/>
              <a:t>for Convolutional Networks</a:t>
            </a:r>
            <a:r>
              <a:rPr lang="en-GB" dirty="0"/>
              <a:t>.</a:t>
            </a:r>
          </a:p>
        </p:txBody>
      </p:sp>
      <p:sp>
        <p:nvSpPr>
          <p:cNvPr id="49" name="CasellaDiTesto 48">
            <a:extLst>
              <a:ext uri="{FF2B5EF4-FFF2-40B4-BE49-F238E27FC236}">
                <a16:creationId xmlns:a16="http://schemas.microsoft.com/office/drawing/2014/main" id="{C1F7F75B-57AD-8C49-B159-244202A25A56}"/>
              </a:ext>
            </a:extLst>
          </p:cNvPr>
          <p:cNvSpPr txBox="1"/>
          <p:nvPr/>
        </p:nvSpPr>
        <p:spPr>
          <a:xfrm>
            <a:off x="612927" y="4258393"/>
            <a:ext cx="3253327" cy="584775"/>
          </a:xfrm>
          <a:prstGeom prst="rect">
            <a:avLst/>
          </a:prstGeom>
          <a:noFill/>
        </p:spPr>
        <p:txBody>
          <a:bodyPr wrap="none" rtlCol="0">
            <a:spAutoFit/>
          </a:bodyPr>
          <a:lstStyle/>
          <a:p>
            <a:r>
              <a:rPr lang="en-GB" sz="1600" dirty="0"/>
              <a:t>Ludovico Ottobre, 1712005</a:t>
            </a:r>
          </a:p>
          <a:p>
            <a:r>
              <a:rPr lang="en-GB" sz="1600" dirty="0"/>
              <a:t>Gianmarco Evangelista, 1711818</a:t>
            </a:r>
          </a:p>
        </p:txBody>
      </p:sp>
      <p:pic>
        <p:nvPicPr>
          <p:cNvPr id="66" name="Immagine 65">
            <a:extLst>
              <a:ext uri="{FF2B5EF4-FFF2-40B4-BE49-F238E27FC236}">
                <a16:creationId xmlns:a16="http://schemas.microsoft.com/office/drawing/2014/main" id="{B2D87075-5492-144A-99F8-752F1C6026D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91222" y="0"/>
            <a:ext cx="7600777" cy="6858000"/>
          </a:xfrm>
          <a:prstGeom prst="rect">
            <a:avLst/>
          </a:prstGeom>
        </p:spPr>
      </p:pic>
      <p:sp>
        <p:nvSpPr>
          <p:cNvPr id="67" name="CasellaDiTesto 66">
            <a:extLst>
              <a:ext uri="{FF2B5EF4-FFF2-40B4-BE49-F238E27FC236}">
                <a16:creationId xmlns:a16="http://schemas.microsoft.com/office/drawing/2014/main" id="{BAB623D0-9B63-7348-80F9-EA28B8F270A9}"/>
              </a:ext>
            </a:extLst>
          </p:cNvPr>
          <p:cNvSpPr txBox="1"/>
          <p:nvPr/>
        </p:nvSpPr>
        <p:spPr>
          <a:xfrm>
            <a:off x="612927" y="5528814"/>
            <a:ext cx="2773516" cy="307777"/>
          </a:xfrm>
          <a:prstGeom prst="rect">
            <a:avLst/>
          </a:prstGeom>
          <a:noFill/>
        </p:spPr>
        <p:txBody>
          <a:bodyPr wrap="none" rtlCol="0">
            <a:spAutoFit/>
          </a:bodyPr>
          <a:lstStyle/>
          <a:p>
            <a:r>
              <a:rPr lang="en-GB" sz="1400" dirty="0"/>
              <a:t>La Sapienza, University of Rome</a:t>
            </a:r>
          </a:p>
        </p:txBody>
      </p:sp>
    </p:spTree>
    <p:extLst>
      <p:ext uri="{BB962C8B-B14F-4D97-AF65-F5344CB8AC3E}">
        <p14:creationId xmlns:p14="http://schemas.microsoft.com/office/powerpoint/2010/main" val="2638522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9672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438604"/>
            <a:ext cx="11223060" cy="646331"/>
          </a:xfrm>
          <a:prstGeom prst="rect">
            <a:avLst/>
          </a:prstGeom>
          <a:noFill/>
        </p:spPr>
        <p:txBody>
          <a:bodyPr wrap="square" rtlCol="0">
            <a:spAutoFit/>
          </a:bodyPr>
          <a:lstStyle/>
          <a:p>
            <a:r>
              <a:rPr lang="it-IT" dirty="0" err="1">
                <a:solidFill>
                  <a:schemeClr val="bg1"/>
                </a:solidFill>
                <a:latin typeface="Avenir Book" panose="02000503020000020003" pitchFamily="2" charset="0"/>
              </a:rPr>
              <a:t>Differently</a:t>
            </a:r>
            <a:r>
              <a:rPr lang="it-IT" dirty="0">
                <a:solidFill>
                  <a:schemeClr val="bg1"/>
                </a:solidFill>
                <a:latin typeface="Avenir Book" panose="02000503020000020003" pitchFamily="2" charset="0"/>
              </a:rPr>
              <a:t> from </a:t>
            </a:r>
            <a:r>
              <a:rPr lang="it-IT" dirty="0" err="1">
                <a:solidFill>
                  <a:schemeClr val="bg1"/>
                </a:solidFill>
                <a:latin typeface="Avenir Book" panose="02000503020000020003" pitchFamily="2" charset="0"/>
              </a:rPr>
              <a:t>original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project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developed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most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commonly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namely</a:t>
            </a:r>
            <a:r>
              <a:rPr lang="it-IT" dirty="0">
                <a:solidFill>
                  <a:schemeClr val="bg1"/>
                </a:solidFill>
                <a:latin typeface="Avenir Book" panose="02000503020000020003" pitchFamily="2" charset="0"/>
              </a:rPr>
              <a:t> MNIST and CIFAR-10.</a:t>
            </a:r>
          </a:p>
        </p:txBody>
      </p:sp>
      <p:pic>
        <p:nvPicPr>
          <p:cNvPr id="2" name="Immagine 1">
            <a:extLst>
              <a:ext uri="{FF2B5EF4-FFF2-40B4-BE49-F238E27FC236}">
                <a16:creationId xmlns:a16="http://schemas.microsoft.com/office/drawing/2014/main" id="{7435F1DB-171A-AA4D-B3B2-B51F2F4DD8A6}"/>
              </a:ext>
            </a:extLst>
          </p:cNvPr>
          <p:cNvPicPr>
            <a:picLocks noChangeAspect="1"/>
          </p:cNvPicPr>
          <p:nvPr/>
        </p:nvPicPr>
        <p:blipFill>
          <a:blip r:embed="rId2"/>
          <a:stretch>
            <a:fillRect/>
          </a:stretch>
        </p:blipFill>
        <p:spPr>
          <a:xfrm>
            <a:off x="2304393" y="2590943"/>
            <a:ext cx="2712278" cy="2704987"/>
          </a:xfrm>
          <a:prstGeom prst="rect">
            <a:avLst/>
          </a:prstGeom>
        </p:spPr>
      </p:pic>
      <p:pic>
        <p:nvPicPr>
          <p:cNvPr id="4" name="Immagine 3">
            <a:extLst>
              <a:ext uri="{FF2B5EF4-FFF2-40B4-BE49-F238E27FC236}">
                <a16:creationId xmlns:a16="http://schemas.microsoft.com/office/drawing/2014/main" id="{00A9963E-4E42-0540-8FE5-24418FC09FBF}"/>
              </a:ext>
            </a:extLst>
          </p:cNvPr>
          <p:cNvPicPr>
            <a:picLocks noChangeAspect="1"/>
          </p:cNvPicPr>
          <p:nvPr/>
        </p:nvPicPr>
        <p:blipFill>
          <a:blip r:embed="rId3"/>
          <a:stretch>
            <a:fillRect/>
          </a:stretch>
        </p:blipFill>
        <p:spPr>
          <a:xfrm>
            <a:off x="7146551" y="2590943"/>
            <a:ext cx="2842528" cy="2704987"/>
          </a:xfrm>
          <a:prstGeom prst="rect">
            <a:avLst/>
          </a:prstGeom>
        </p:spPr>
      </p:pic>
      <p:sp>
        <p:nvSpPr>
          <p:cNvPr id="5" name="CasellaDiTesto 4">
            <a:extLst>
              <a:ext uri="{FF2B5EF4-FFF2-40B4-BE49-F238E27FC236}">
                <a16:creationId xmlns:a16="http://schemas.microsoft.com/office/drawing/2014/main" id="{928985A9-EDD3-B041-9C1D-132F2D5CFAA1}"/>
              </a:ext>
            </a:extLst>
          </p:cNvPr>
          <p:cNvSpPr txBox="1"/>
          <p:nvPr/>
        </p:nvSpPr>
        <p:spPr>
          <a:xfrm>
            <a:off x="3075115" y="5601510"/>
            <a:ext cx="1170833" cy="369332"/>
          </a:xfrm>
          <a:prstGeom prst="rect">
            <a:avLst/>
          </a:prstGeom>
          <a:noFill/>
        </p:spPr>
        <p:txBody>
          <a:bodyPr wrap="none" rtlCol="0">
            <a:spAutoFit/>
          </a:bodyPr>
          <a:lstStyle/>
          <a:p>
            <a:r>
              <a:rPr lang="en-GB" dirty="0">
                <a:solidFill>
                  <a:schemeClr val="bg1"/>
                </a:solidFill>
                <a:latin typeface="Avenir Book" panose="02000503020000020003" pitchFamily="2" charset="0"/>
              </a:rPr>
              <a:t>CIFAR-10</a:t>
            </a:r>
          </a:p>
        </p:txBody>
      </p:sp>
      <p:sp>
        <p:nvSpPr>
          <p:cNvPr id="9" name="CasellaDiTesto 8">
            <a:extLst>
              <a:ext uri="{FF2B5EF4-FFF2-40B4-BE49-F238E27FC236}">
                <a16:creationId xmlns:a16="http://schemas.microsoft.com/office/drawing/2014/main" id="{A47C1918-52F2-0A44-AF17-43918E067E81}"/>
              </a:ext>
            </a:extLst>
          </p:cNvPr>
          <p:cNvSpPr txBox="1"/>
          <p:nvPr/>
        </p:nvSpPr>
        <p:spPr>
          <a:xfrm>
            <a:off x="8074818" y="5601510"/>
            <a:ext cx="891591" cy="369332"/>
          </a:xfrm>
          <a:prstGeom prst="rect">
            <a:avLst/>
          </a:prstGeom>
          <a:noFill/>
        </p:spPr>
        <p:txBody>
          <a:bodyPr wrap="none" rtlCol="0">
            <a:spAutoFit/>
          </a:bodyPr>
          <a:lstStyle/>
          <a:p>
            <a:r>
              <a:rPr lang="en-GB" dirty="0">
                <a:solidFill>
                  <a:schemeClr val="bg1"/>
                </a:solidFill>
                <a:latin typeface="Avenir Book" panose="02000503020000020003" pitchFamily="2" charset="0"/>
              </a:rPr>
              <a:t>MNIST</a:t>
            </a:r>
          </a:p>
        </p:txBody>
      </p:sp>
    </p:spTree>
    <p:extLst>
      <p:ext uri="{BB962C8B-B14F-4D97-AF65-F5344CB8AC3E}">
        <p14:creationId xmlns:p14="http://schemas.microsoft.com/office/powerpoint/2010/main" val="357329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446777"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 details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623031" y="2274838"/>
            <a:ext cx="11223060" cy="2308324"/>
          </a:xfrm>
          <a:prstGeom prst="rect">
            <a:avLst/>
          </a:prstGeom>
          <a:noFill/>
        </p:spPr>
        <p:txBody>
          <a:bodyPr wrap="square" rtlCol="0">
            <a:spAutoFit/>
          </a:bodyPr>
          <a:lstStyle/>
          <a:p>
            <a:r>
              <a:rPr lang="it-IT" dirty="0">
                <a:solidFill>
                  <a:schemeClr val="bg1"/>
                </a:solidFill>
                <a:latin typeface="Avenir Book" panose="02000503020000020003" pitchFamily="2" charset="0"/>
              </a:rPr>
              <a:t>CIFAR-10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composed</a:t>
            </a:r>
            <a:r>
              <a:rPr lang="it-IT" dirty="0">
                <a:solidFill>
                  <a:schemeClr val="bg1"/>
                </a:solidFill>
                <a:latin typeface="Avenir Book" panose="02000503020000020003" pitchFamily="2" charset="0"/>
              </a:rPr>
              <a:t> by 60,000 of 32x32 </a:t>
            </a:r>
            <a:r>
              <a:rPr lang="it-IT" dirty="0" err="1">
                <a:solidFill>
                  <a:schemeClr val="bg1"/>
                </a:solidFill>
                <a:latin typeface="Avenir Book" panose="02000503020000020003" pitchFamily="2" charset="0"/>
              </a:rPr>
              <a:t>colour</a:t>
            </a:r>
            <a:r>
              <a:rPr lang="it-IT" dirty="0">
                <a:solidFill>
                  <a:schemeClr val="bg1"/>
                </a:solidFill>
                <a:latin typeface="Avenir Book" panose="02000503020000020003" pitchFamily="2" charset="0"/>
              </a:rPr>
              <a:t> images from 10 </a:t>
            </a:r>
            <a:r>
              <a:rPr lang="it-IT" dirty="0" err="1">
                <a:solidFill>
                  <a:schemeClr val="bg1"/>
                </a:solidFill>
                <a:latin typeface="Avenir Book" panose="02000503020000020003" pitchFamily="2" charset="0"/>
              </a:rPr>
              <a:t>classes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airplane</a:t>
            </a:r>
            <a:r>
              <a:rPr lang="it-IT" dirty="0">
                <a:solidFill>
                  <a:schemeClr val="bg1"/>
                </a:solidFill>
                <a:latin typeface="Avenir Book" panose="02000503020000020003" pitchFamily="2" charset="0"/>
              </a:rPr>
              <a:t>, automobile, </a:t>
            </a:r>
            <a:r>
              <a:rPr lang="it-IT" dirty="0" err="1">
                <a:solidFill>
                  <a:schemeClr val="bg1"/>
                </a:solidFill>
                <a:latin typeface="Avenir Book" panose="02000503020000020003" pitchFamily="2" charset="0"/>
              </a:rPr>
              <a:t>bird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deer</a:t>
            </a:r>
            <a:r>
              <a:rPr lang="it-IT" dirty="0">
                <a:solidFill>
                  <a:schemeClr val="bg1"/>
                </a:solidFill>
                <a:latin typeface="Avenir Book" panose="02000503020000020003" pitchFamily="2" charset="0"/>
              </a:rPr>
              <a:t>, dog, </a:t>
            </a:r>
            <a:r>
              <a:rPr lang="it-IT" dirty="0" err="1">
                <a:solidFill>
                  <a:schemeClr val="bg1"/>
                </a:solidFill>
                <a:latin typeface="Avenir Book" panose="02000503020000020003" pitchFamily="2" charset="0"/>
              </a:rPr>
              <a:t>frog,horse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ship</a:t>
            </a:r>
            <a:r>
              <a:rPr lang="it-IT" dirty="0">
                <a:solidFill>
                  <a:schemeClr val="bg1"/>
                </a:solidFill>
                <a:latin typeface="Avenir Book" panose="02000503020000020003" pitchFamily="2" charset="0"/>
              </a:rPr>
              <a:t>, truck.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50,000 images for the training </a:t>
            </a:r>
            <a:r>
              <a:rPr lang="it-IT" dirty="0" err="1">
                <a:solidFill>
                  <a:schemeClr val="bg1"/>
                </a:solidFill>
                <a:latin typeface="Avenir Book" panose="02000503020000020003" pitchFamily="2" charset="0"/>
              </a:rPr>
              <a:t>datasetand</a:t>
            </a:r>
            <a:r>
              <a:rPr lang="it-IT" dirty="0">
                <a:solidFill>
                  <a:schemeClr val="bg1"/>
                </a:solidFill>
                <a:latin typeface="Avenir Book" panose="02000503020000020003" pitchFamily="2" charset="0"/>
              </a:rPr>
              <a:t> 10,000 for the test set.</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MNIST database of </a:t>
            </a:r>
            <a:r>
              <a:rPr lang="it-IT" dirty="0" err="1">
                <a:solidFill>
                  <a:schemeClr val="bg1"/>
                </a:solidFill>
                <a:latin typeface="Avenir Book" panose="02000503020000020003" pitchFamily="2" charset="0"/>
              </a:rPr>
              <a:t>handwritten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 training set of 60,000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and a test set of 10,000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subset of a </a:t>
            </a:r>
            <a:r>
              <a:rPr lang="it-IT" dirty="0" err="1">
                <a:solidFill>
                  <a:schemeClr val="bg1"/>
                </a:solidFill>
                <a:latin typeface="Avenir Book" panose="02000503020000020003" pitchFamily="2" charset="0"/>
              </a:rPr>
              <a:t>larger</a:t>
            </a:r>
            <a:r>
              <a:rPr lang="it-IT" dirty="0">
                <a:solidFill>
                  <a:schemeClr val="bg1"/>
                </a:solidFill>
                <a:latin typeface="Avenir Book" panose="02000503020000020003" pitchFamily="2" charset="0"/>
              </a:rPr>
              <a:t> set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from NIST. The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size-normalized</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centered</a:t>
            </a:r>
            <a:r>
              <a:rPr lang="it-IT" dirty="0">
                <a:solidFill>
                  <a:schemeClr val="bg1"/>
                </a:solidFill>
                <a:latin typeface="Avenir Book" panose="02000503020000020003" pitchFamily="2" charset="0"/>
              </a:rPr>
              <a:t> in a </a:t>
            </a:r>
            <a:r>
              <a:rPr lang="it-IT" dirty="0" err="1">
                <a:solidFill>
                  <a:schemeClr val="bg1"/>
                </a:solidFill>
                <a:latin typeface="Avenir Book" panose="02000503020000020003" pitchFamily="2" charset="0"/>
              </a:rPr>
              <a:t>fixed-size</a:t>
            </a:r>
            <a:r>
              <a:rPr lang="it-IT" dirty="0">
                <a:solidFill>
                  <a:schemeClr val="bg1"/>
                </a:solidFill>
                <a:latin typeface="Avenir Book" panose="02000503020000020003" pitchFamily="2" charset="0"/>
              </a:rPr>
              <a:t> image.</a:t>
            </a:r>
          </a:p>
          <a:p>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65535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1555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networks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79063" y="2354306"/>
            <a:ext cx="11223060" cy="2585323"/>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correctness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functionality</a:t>
            </a:r>
            <a:r>
              <a:rPr lang="it-IT" dirty="0">
                <a:solidFill>
                  <a:schemeClr val="bg1"/>
                </a:solidFill>
                <a:latin typeface="Avenir Book" panose="02000503020000020003" pitchFamily="2" charset="0"/>
              </a:rPr>
              <a:t> of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decided</a:t>
            </a:r>
            <a:r>
              <a:rPr lang="it-IT" dirty="0">
                <a:solidFill>
                  <a:schemeClr val="bg1"/>
                </a:solidFill>
                <a:latin typeface="Avenir Book" panose="02000503020000020003" pitchFamily="2" charset="0"/>
              </a:rPr>
              <a:t> to use </a:t>
            </a:r>
            <a:r>
              <a:rPr lang="it-IT" dirty="0" err="1">
                <a:solidFill>
                  <a:schemeClr val="bg1"/>
                </a:solidFill>
                <a:latin typeface="Avenir Book" panose="02000503020000020003" pitchFamily="2" charset="0"/>
              </a:rPr>
              <a:t>three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neural</a:t>
            </a:r>
            <a:r>
              <a:rPr lang="it-IT" dirty="0">
                <a:solidFill>
                  <a:schemeClr val="bg1"/>
                </a:solidFill>
                <a:latin typeface="Avenir Book" panose="02000503020000020003" pitchFamily="2" charset="0"/>
              </a:rPr>
              <a:t> networks: </a:t>
            </a:r>
            <a:r>
              <a:rPr lang="it-IT" i="1" dirty="0">
                <a:solidFill>
                  <a:schemeClr val="bg1"/>
                </a:solidFill>
                <a:latin typeface="Avenir Book" panose="02000503020000020003" pitchFamily="2" charset="0"/>
              </a:rPr>
              <a:t>custom</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CNN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The networks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analyze</a:t>
            </a:r>
            <a:r>
              <a:rPr lang="it-IT" dirty="0">
                <a:solidFill>
                  <a:schemeClr val="bg1"/>
                </a:solidFill>
                <a:latin typeface="Avenir Book" panose="02000503020000020003" pitchFamily="2" charset="0"/>
              </a:rPr>
              <a:t> and compare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those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already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of the networks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processed</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five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ways: default, with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with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with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3</a:t>
            </a:r>
            <a:r>
              <a:rPr lang="it-IT" dirty="0">
                <a:solidFill>
                  <a:schemeClr val="bg1"/>
                </a:solidFill>
                <a:latin typeface="Avenir Book" panose="02000503020000020003" pitchFamily="2" charset="0"/>
              </a:rPr>
              <a:t>) and with </a:t>
            </a:r>
            <a:r>
              <a:rPr lang="it-IT" i="1" dirty="0">
                <a:solidFill>
                  <a:schemeClr val="bg1"/>
                </a:solidFill>
                <a:latin typeface="Avenir Book" panose="02000503020000020003" pitchFamily="2" charset="0"/>
              </a:rPr>
              <a:t>DropBlock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7</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the DropBlock,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suggested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under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useful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efficient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especially</a:t>
            </a:r>
            <a:r>
              <a:rPr lang="it-IT" dirty="0">
                <a:solidFill>
                  <a:schemeClr val="bg1"/>
                </a:solidFill>
                <a:latin typeface="Avenir Book" panose="02000503020000020003" pitchFamily="2" charset="0"/>
              </a:rPr>
              <a:t> for networks with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considering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In custom CNN,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later</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does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guarantee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improvements</a:t>
            </a:r>
            <a:r>
              <a:rPr lang="it-IT" dirty="0">
                <a:solidFill>
                  <a:schemeClr val="bg1"/>
                </a:solidFill>
                <a:latin typeface="Avenir Book" panose="02000503020000020003" pitchFamily="2" charset="0"/>
              </a:rPr>
              <a:t> over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a:t>
            </a:r>
          </a:p>
        </p:txBody>
      </p:sp>
    </p:spTree>
    <p:extLst>
      <p:ext uri="{BB962C8B-B14F-4D97-AF65-F5344CB8AC3E}">
        <p14:creationId xmlns:p14="http://schemas.microsoft.com/office/powerpoint/2010/main" val="105228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161200"/>
            <a:ext cx="11223060" cy="1754326"/>
          </a:xfrm>
          <a:prstGeom prst="rect">
            <a:avLst/>
          </a:prstGeom>
          <a:noFill/>
        </p:spPr>
        <p:txBody>
          <a:bodyPr wrap="square" rtlCol="0">
            <a:spAutoFit/>
          </a:bodyPr>
          <a:lstStyle/>
          <a:p>
            <a:r>
              <a:rPr lang="it-IT" dirty="0">
                <a:solidFill>
                  <a:schemeClr val="bg1"/>
                </a:solidFill>
                <a:latin typeface="Avenir Book" panose="02000503020000020003" pitchFamily="2" charset="0"/>
              </a:rPr>
              <a:t>ResNet-50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CNN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widely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for image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on ResNet-50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compare the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with DropBlock.</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inside the model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to put the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immediately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sp>
        <p:nvSpPr>
          <p:cNvPr id="5" name="CasellaDiTesto 4">
            <a:extLst>
              <a:ext uri="{FF2B5EF4-FFF2-40B4-BE49-F238E27FC236}">
                <a16:creationId xmlns:a16="http://schemas.microsoft.com/office/drawing/2014/main" id="{FF6BA28F-0C86-3944-B520-78AD5B88B71C}"/>
              </a:ext>
            </a:extLst>
          </p:cNvPr>
          <p:cNvSpPr txBox="1"/>
          <p:nvPr/>
        </p:nvSpPr>
        <p:spPr>
          <a:xfrm>
            <a:off x="484470" y="4596126"/>
            <a:ext cx="6533905" cy="369332"/>
          </a:xfrm>
          <a:prstGeom prst="rect">
            <a:avLst/>
          </a:prstGeom>
          <a:noFill/>
        </p:spPr>
        <p:txBody>
          <a:bodyPr wrap="none" rtlCol="0">
            <a:spAutoFit/>
          </a:bodyPr>
          <a:lstStyle/>
          <a:p>
            <a:r>
              <a:rPr lang="en-GB" dirty="0">
                <a:solidFill>
                  <a:schemeClr val="bg1"/>
                </a:solidFill>
                <a:latin typeface="Avenir Book" panose="02000503020000020003" pitchFamily="2" charset="0"/>
              </a:rPr>
              <a:t>We have inserted DropBlock inside </a:t>
            </a:r>
            <a:r>
              <a:rPr lang="en-GB" i="1" dirty="0">
                <a:solidFill>
                  <a:schemeClr val="bg1"/>
                </a:solidFill>
                <a:latin typeface="Avenir Book" panose="02000503020000020003" pitchFamily="2" charset="0"/>
              </a:rPr>
              <a:t>Identity</a:t>
            </a:r>
            <a:r>
              <a:rPr lang="en-GB" dirty="0">
                <a:solidFill>
                  <a:schemeClr val="bg1"/>
                </a:solidFill>
                <a:latin typeface="Avenir Book" panose="02000503020000020003" pitchFamily="2" charset="0"/>
              </a:rPr>
              <a:t> and </a:t>
            </a:r>
            <a:r>
              <a:rPr lang="en-GB" i="1" dirty="0">
                <a:solidFill>
                  <a:schemeClr val="bg1"/>
                </a:solidFill>
                <a:latin typeface="Avenir Book" panose="02000503020000020003" pitchFamily="2" charset="0"/>
              </a:rPr>
              <a:t>Conv</a:t>
            </a:r>
            <a:r>
              <a:rPr lang="en-GB" dirty="0">
                <a:solidFill>
                  <a:schemeClr val="bg1"/>
                </a:solidFill>
                <a:latin typeface="Avenir Book" panose="02000503020000020003" pitchFamily="2" charset="0"/>
              </a:rPr>
              <a:t> blocks.</a:t>
            </a:r>
          </a:p>
        </p:txBody>
      </p:sp>
    </p:spTree>
    <p:extLst>
      <p:ext uri="{BB962C8B-B14F-4D97-AF65-F5344CB8AC3E}">
        <p14:creationId xmlns:p14="http://schemas.microsoft.com/office/powerpoint/2010/main" val="298916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908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Identity block implementation </a:t>
            </a:r>
            <a:endParaRPr lang="en-GB" dirty="0"/>
          </a:p>
        </p:txBody>
      </p:sp>
      <p:pic>
        <p:nvPicPr>
          <p:cNvPr id="4" name="Immagine 3">
            <a:extLst>
              <a:ext uri="{FF2B5EF4-FFF2-40B4-BE49-F238E27FC236}">
                <a16:creationId xmlns:a16="http://schemas.microsoft.com/office/drawing/2014/main" id="{53D3D76E-96D7-9E4B-8077-4D403C7DAA0F}"/>
              </a:ext>
            </a:extLst>
          </p:cNvPr>
          <p:cNvPicPr>
            <a:picLocks noChangeAspect="1"/>
          </p:cNvPicPr>
          <p:nvPr/>
        </p:nvPicPr>
        <p:blipFill>
          <a:blip r:embed="rId2"/>
          <a:stretch>
            <a:fillRect/>
          </a:stretch>
        </p:blipFill>
        <p:spPr>
          <a:xfrm>
            <a:off x="570214" y="1755499"/>
            <a:ext cx="11051571" cy="3347001"/>
          </a:xfrm>
          <a:prstGeom prst="rect">
            <a:avLst/>
          </a:prstGeom>
        </p:spPr>
      </p:pic>
    </p:spTree>
    <p:extLst>
      <p:ext uri="{BB962C8B-B14F-4D97-AF65-F5344CB8AC3E}">
        <p14:creationId xmlns:p14="http://schemas.microsoft.com/office/powerpoint/2010/main" val="113397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80854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block implementation </a:t>
            </a:r>
            <a:endParaRPr lang="en-GB" dirty="0"/>
          </a:p>
        </p:txBody>
      </p:sp>
      <p:pic>
        <p:nvPicPr>
          <p:cNvPr id="2" name="Immagine 1">
            <a:extLst>
              <a:ext uri="{FF2B5EF4-FFF2-40B4-BE49-F238E27FC236}">
                <a16:creationId xmlns:a16="http://schemas.microsoft.com/office/drawing/2014/main" id="{15CD5F40-3033-B746-AF88-547464F9E729}"/>
              </a:ext>
            </a:extLst>
          </p:cNvPr>
          <p:cNvPicPr>
            <a:picLocks noChangeAspect="1"/>
          </p:cNvPicPr>
          <p:nvPr/>
        </p:nvPicPr>
        <p:blipFill>
          <a:blip r:embed="rId2"/>
          <a:stretch>
            <a:fillRect/>
          </a:stretch>
        </p:blipFill>
        <p:spPr>
          <a:xfrm>
            <a:off x="1076461" y="1514801"/>
            <a:ext cx="10039077" cy="3828397"/>
          </a:xfrm>
          <a:prstGeom prst="rect">
            <a:avLst/>
          </a:prstGeom>
        </p:spPr>
      </p:pic>
    </p:spTree>
    <p:extLst>
      <p:ext uri="{BB962C8B-B14F-4D97-AF65-F5344CB8AC3E}">
        <p14:creationId xmlns:p14="http://schemas.microsoft.com/office/powerpoint/2010/main" val="78696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09BA6031-E5C7-354A-A1AF-E711D0D23537}"/>
              </a:ext>
            </a:extLst>
          </p:cNvPr>
          <p:cNvPicPr>
            <a:picLocks noChangeAspect="1"/>
          </p:cNvPicPr>
          <p:nvPr/>
        </p:nvPicPr>
        <p:blipFill>
          <a:blip r:embed="rId2"/>
          <a:stretch>
            <a:fillRect/>
          </a:stretch>
        </p:blipFill>
        <p:spPr>
          <a:xfrm>
            <a:off x="5554876" y="2059235"/>
            <a:ext cx="5926007" cy="3797375"/>
          </a:xfrm>
          <a:prstGeom prst="rect">
            <a:avLst/>
          </a:prstGeom>
        </p:spPr>
      </p:pic>
      <p:sp>
        <p:nvSpPr>
          <p:cNvPr id="6" name="CasellaDiTesto 5">
            <a:extLst>
              <a:ext uri="{FF2B5EF4-FFF2-40B4-BE49-F238E27FC236}">
                <a16:creationId xmlns:a16="http://schemas.microsoft.com/office/drawing/2014/main" id="{D6DC5C9A-E002-E847-A6EF-8297169691BE}"/>
              </a:ext>
            </a:extLst>
          </p:cNvPr>
          <p:cNvSpPr txBox="1"/>
          <p:nvPr/>
        </p:nvSpPr>
        <p:spPr>
          <a:xfrm>
            <a:off x="7410043" y="5925067"/>
            <a:ext cx="2215671"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performances</a:t>
            </a:r>
          </a:p>
        </p:txBody>
      </p:sp>
      <p:sp>
        <p:nvSpPr>
          <p:cNvPr id="9" name="CasellaDiTesto 8">
            <a:extLst>
              <a:ext uri="{FF2B5EF4-FFF2-40B4-BE49-F238E27FC236}">
                <a16:creationId xmlns:a16="http://schemas.microsoft.com/office/drawing/2014/main" id="{95B73F3B-412A-2549-8B29-76217A06CD27}"/>
              </a:ext>
            </a:extLst>
          </p:cNvPr>
          <p:cNvSpPr txBox="1"/>
          <p:nvPr/>
        </p:nvSpPr>
        <p:spPr>
          <a:xfrm>
            <a:off x="1229548" y="5548833"/>
            <a:ext cx="1760418"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a:t>
            </a:r>
            <a:r>
              <a:rPr lang="en-GB" sz="1400" dirty="0" err="1">
                <a:solidFill>
                  <a:schemeClr val="bg1"/>
                </a:solidFill>
                <a:latin typeface="Avenir Book" panose="02000503020000020003" pitchFamily="2" charset="0"/>
              </a:rPr>
              <a:t>accuarcy</a:t>
            </a:r>
            <a:endParaRPr lang="en-GB" sz="1400" dirty="0">
              <a:solidFill>
                <a:schemeClr val="bg1"/>
              </a:solidFill>
              <a:latin typeface="Avenir Book" panose="02000503020000020003" pitchFamily="2" charset="0"/>
            </a:endParaRPr>
          </a:p>
        </p:txBody>
      </p:sp>
      <p:pic>
        <p:nvPicPr>
          <p:cNvPr id="7" name="Immagine 6" descr="Immagine che contiene tavolo&#10;&#10;Descrizione generata automaticamente">
            <a:extLst>
              <a:ext uri="{FF2B5EF4-FFF2-40B4-BE49-F238E27FC236}">
                <a16:creationId xmlns:a16="http://schemas.microsoft.com/office/drawing/2014/main" id="{A98C6A85-A7AB-4841-9449-CCBF74F699A3}"/>
              </a:ext>
            </a:extLst>
          </p:cNvPr>
          <p:cNvPicPr>
            <a:picLocks noChangeAspect="1"/>
          </p:cNvPicPr>
          <p:nvPr/>
        </p:nvPicPr>
        <p:blipFill rotWithShape="1">
          <a:blip r:embed="rId3"/>
          <a:srcRect l="52" r="24997"/>
          <a:stretch/>
        </p:blipFill>
        <p:spPr>
          <a:xfrm>
            <a:off x="790450" y="2516319"/>
            <a:ext cx="2638613" cy="2883206"/>
          </a:xfrm>
          <a:prstGeom prst="rect">
            <a:avLst/>
          </a:prstGeom>
        </p:spPr>
      </p:pic>
    </p:spTree>
    <p:extLst>
      <p:ext uri="{BB962C8B-B14F-4D97-AF65-F5344CB8AC3E}">
        <p14:creationId xmlns:p14="http://schemas.microsoft.com/office/powerpoint/2010/main" val="50197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2585323"/>
          </a:xfrm>
          <a:prstGeom prst="rect">
            <a:avLst/>
          </a:prstGeom>
          <a:noFill/>
        </p:spPr>
        <p:txBody>
          <a:bodyPr wrap="square" rtlCol="0">
            <a:spAutoFit/>
          </a:bodyPr>
          <a:lstStyle/>
          <a:p>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quite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similar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with some </a:t>
            </a:r>
            <a:r>
              <a:rPr lang="it-IT" dirty="0" err="1">
                <a:solidFill>
                  <a:schemeClr val="bg1"/>
                </a:solidFill>
                <a:latin typeface="Avenir Book" panose="02000503020000020003" pitchFamily="2" charset="0"/>
              </a:rPr>
              <a:t>fundamental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differences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an additive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merges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identity</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whereas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concatenates</a:t>
            </a:r>
            <a:r>
              <a:rPr lang="it-IT" dirty="0">
                <a:solidFill>
                  <a:schemeClr val="bg1"/>
                </a:solidFill>
                <a:latin typeface="Avenir Book" panose="02000503020000020003" pitchFamily="2" charset="0"/>
              </a:rPr>
              <a:t> the output of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 model with </a:t>
            </a:r>
            <a:r>
              <a:rPr lang="it-IT" i="1" dirty="0" err="1">
                <a:solidFill>
                  <a:schemeClr val="bg1"/>
                </a:solidFill>
                <a:latin typeface="Avenir Book" panose="02000503020000020003" pitchFamily="2" charset="0"/>
              </a:rPr>
              <a:t>skip</a:t>
            </a:r>
            <a:r>
              <a:rPr lang="it-IT" i="1" dirty="0">
                <a:solidFill>
                  <a:schemeClr val="bg1"/>
                </a:solidFill>
                <a:latin typeface="Avenir Book" panose="02000503020000020003" pitchFamily="2" charset="0"/>
              </a:rPr>
              <a:t> connection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using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provide</a:t>
            </a:r>
            <a:r>
              <a:rPr lang="it-IT" dirty="0">
                <a:solidFill>
                  <a:schemeClr val="bg1"/>
                </a:solidFill>
                <a:latin typeface="Avenir Book" panose="02000503020000020003" pitchFamily="2" charset="0"/>
              </a:rPr>
              <a:t> an alternative </a:t>
            </a:r>
            <a:r>
              <a:rPr lang="it-IT" dirty="0" err="1">
                <a:solidFill>
                  <a:schemeClr val="bg1"/>
                </a:solidFill>
                <a:latin typeface="Avenir Book" panose="02000503020000020003" pitchFamily="2" charset="0"/>
              </a:rPr>
              <a:t>path</a:t>
            </a:r>
            <a:r>
              <a:rPr lang="it-IT" dirty="0">
                <a:solidFill>
                  <a:schemeClr val="bg1"/>
                </a:solidFill>
                <a:latin typeface="Avenir Book" panose="02000503020000020003" pitchFamily="2" charset="0"/>
              </a:rPr>
              <a:t> for the </a:t>
            </a:r>
            <a:r>
              <a:rPr lang="it-IT" dirty="0" err="1">
                <a:solidFill>
                  <a:schemeClr val="bg1"/>
                </a:solidFill>
                <a:latin typeface="Avenir Book" panose="02000503020000020003" pitchFamily="2" charset="0"/>
              </a:rPr>
              <a:t>gradient</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backpropagation</a:t>
            </a:r>
            <a:r>
              <a:rPr lang="it-IT" dirty="0">
                <a:solidFill>
                  <a:schemeClr val="bg1"/>
                </a:solidFill>
                <a:latin typeface="Avenir Book" panose="02000503020000020003" pitchFamily="2" charset="0"/>
              </a:rPr>
              <a:t>). </a:t>
            </a:r>
          </a:p>
          <a:p>
            <a:endParaRPr lang="it-IT" dirty="0">
              <a:solidFill>
                <a:schemeClr val="bg1"/>
              </a:solidFill>
              <a:latin typeface="Avenir Medium"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within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follows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choice</a:t>
            </a:r>
            <a:r>
              <a:rPr lang="it-IT" dirty="0">
                <a:solidFill>
                  <a:schemeClr val="bg1"/>
                </a:solidFill>
                <a:latin typeface="Avenir Book" panose="02000503020000020003" pitchFamily="2" charset="0"/>
              </a:rPr>
              <a:t> made in the case of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Again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so right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pic>
        <p:nvPicPr>
          <p:cNvPr id="5" name="Immagine 4" descr="Immagine che contiene testo&#10;&#10;Descrizione generata automaticamente">
            <a:extLst>
              <a:ext uri="{FF2B5EF4-FFF2-40B4-BE49-F238E27FC236}">
                <a16:creationId xmlns:a16="http://schemas.microsoft.com/office/drawing/2014/main" id="{9E3CFABD-3F72-4B4F-92AB-1878089C1D98}"/>
              </a:ext>
            </a:extLst>
          </p:cNvPr>
          <p:cNvPicPr>
            <a:picLocks noChangeAspect="1"/>
          </p:cNvPicPr>
          <p:nvPr/>
        </p:nvPicPr>
        <p:blipFill>
          <a:blip r:embed="rId2"/>
          <a:stretch>
            <a:fillRect/>
          </a:stretch>
        </p:blipFill>
        <p:spPr>
          <a:xfrm>
            <a:off x="2935036" y="4180066"/>
            <a:ext cx="6321927" cy="2023286"/>
          </a:xfrm>
          <a:prstGeom prst="rect">
            <a:avLst/>
          </a:prstGeom>
        </p:spPr>
      </p:pic>
    </p:spTree>
    <p:extLst>
      <p:ext uri="{BB962C8B-B14F-4D97-AF65-F5344CB8AC3E}">
        <p14:creationId xmlns:p14="http://schemas.microsoft.com/office/powerpoint/2010/main" val="6548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B50BEC81-5DC3-E347-B6B6-D56CC70E38F0}"/>
              </a:ext>
            </a:extLst>
          </p:cNvPr>
          <p:cNvPicPr>
            <a:picLocks noChangeAspect="1"/>
          </p:cNvPicPr>
          <p:nvPr/>
        </p:nvPicPr>
        <p:blipFill>
          <a:blip r:embed="rId2"/>
          <a:stretch>
            <a:fillRect/>
          </a:stretch>
        </p:blipFill>
        <p:spPr>
          <a:xfrm>
            <a:off x="5469916" y="2000037"/>
            <a:ext cx="6010994" cy="3896267"/>
          </a:xfrm>
          <a:prstGeom prst="rect">
            <a:avLst/>
          </a:prstGeom>
        </p:spPr>
      </p:pic>
      <p:sp>
        <p:nvSpPr>
          <p:cNvPr id="6" name="CasellaDiTesto 5">
            <a:extLst>
              <a:ext uri="{FF2B5EF4-FFF2-40B4-BE49-F238E27FC236}">
                <a16:creationId xmlns:a16="http://schemas.microsoft.com/office/drawing/2014/main" id="{9919A24F-512B-1D45-8F6A-1EF8B8F85788}"/>
              </a:ext>
            </a:extLst>
          </p:cNvPr>
          <p:cNvSpPr txBox="1"/>
          <p:nvPr/>
        </p:nvSpPr>
        <p:spPr>
          <a:xfrm>
            <a:off x="7406851" y="5903472"/>
            <a:ext cx="213712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18E1B1E0-BF28-AA4A-9FEC-3369EAD81DB8}"/>
              </a:ext>
            </a:extLst>
          </p:cNvPr>
          <p:cNvSpPr txBox="1"/>
          <p:nvPr/>
        </p:nvSpPr>
        <p:spPr>
          <a:xfrm>
            <a:off x="1556446" y="5722690"/>
            <a:ext cx="173156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accuracy</a:t>
            </a:r>
          </a:p>
        </p:txBody>
      </p:sp>
      <p:pic>
        <p:nvPicPr>
          <p:cNvPr id="7" name="Immagine 6" descr="Immagine che contiene tavolo&#10;&#10;Descrizione generata automaticamente">
            <a:extLst>
              <a:ext uri="{FF2B5EF4-FFF2-40B4-BE49-F238E27FC236}">
                <a16:creationId xmlns:a16="http://schemas.microsoft.com/office/drawing/2014/main" id="{4FCA33C3-7469-7B4A-9DAA-2D0F17A208E0}"/>
              </a:ext>
            </a:extLst>
          </p:cNvPr>
          <p:cNvPicPr>
            <a:picLocks noChangeAspect="1"/>
          </p:cNvPicPr>
          <p:nvPr/>
        </p:nvPicPr>
        <p:blipFill rotWithShape="1">
          <a:blip r:embed="rId3"/>
          <a:srcRect r="26144"/>
          <a:stretch/>
        </p:blipFill>
        <p:spPr>
          <a:xfrm>
            <a:off x="1082060" y="2600560"/>
            <a:ext cx="2680336" cy="2966306"/>
          </a:xfrm>
          <a:prstGeom prst="rect">
            <a:avLst/>
          </a:prstGeom>
        </p:spPr>
      </p:pic>
    </p:spTree>
    <p:extLst>
      <p:ext uri="{BB962C8B-B14F-4D97-AF65-F5344CB8AC3E}">
        <p14:creationId xmlns:p14="http://schemas.microsoft.com/office/powerpoint/2010/main" val="236560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274838"/>
            <a:ext cx="11223060" cy="2308324"/>
          </a:xfrm>
          <a:prstGeom prst="rect">
            <a:avLst/>
          </a:prstGeom>
          <a:noFill/>
        </p:spPr>
        <p:txBody>
          <a:bodyPr wrap="square" rtlCol="0">
            <a:spAutoFit/>
          </a:bodyPr>
          <a:lstStyle/>
          <a:p>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CNN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done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DropBlock in a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no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parameters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architectures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analyzed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previously</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MaxPooling2D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best position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obtain</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epochs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equal</a:t>
            </a:r>
            <a:r>
              <a:rPr lang="it-IT" dirty="0">
                <a:solidFill>
                  <a:schemeClr val="bg1"/>
                </a:solidFill>
                <a:latin typeface="Avenir Book" panose="02000503020000020003" pitchFamily="2" charset="0"/>
              </a:rPr>
              <a:t> to 100 so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gradual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keep_prob</a:t>
            </a:r>
            <a:r>
              <a:rPr lang="it-IT" dirty="0">
                <a:solidFill>
                  <a:schemeClr val="bg1"/>
                </a:solidFill>
                <a:latin typeface="Avenir Book" panose="02000503020000020003" pitchFamily="2" charset="0"/>
              </a:rPr>
              <a:t>.</a:t>
            </a:r>
            <a:br>
              <a:rPr lang="it-IT" dirty="0"/>
            </a:br>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4874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E8819D7-D486-B947-B10E-64E31A20B496}"/>
              </a:ext>
            </a:extLst>
          </p:cNvPr>
          <p:cNvSpPr>
            <a:spLocks noGrp="1"/>
          </p:cNvSpPr>
          <p:nvPr>
            <p:ph type="title"/>
          </p:nvPr>
        </p:nvSpPr>
        <p:spPr>
          <a:xfrm>
            <a:off x="679621" y="4843904"/>
            <a:ext cx="3128732" cy="609601"/>
          </a:xfrm>
        </p:spPr>
        <p:txBody>
          <a:bodyPr/>
          <a:lstStyle/>
          <a:p>
            <a:pPr algn="ctr"/>
            <a:r>
              <a:rPr lang="en-GB" b="1" dirty="0"/>
              <a:t>Background</a:t>
            </a:r>
          </a:p>
        </p:txBody>
      </p:sp>
      <p:sp>
        <p:nvSpPr>
          <p:cNvPr id="6" name="Segnaposto testo 5">
            <a:extLst>
              <a:ext uri="{FF2B5EF4-FFF2-40B4-BE49-F238E27FC236}">
                <a16:creationId xmlns:a16="http://schemas.microsoft.com/office/drawing/2014/main" id="{26674701-1FFD-DB43-89AE-18D79D6FA4C6}"/>
              </a:ext>
            </a:extLst>
          </p:cNvPr>
          <p:cNvSpPr>
            <a:spLocks noGrp="1"/>
          </p:cNvSpPr>
          <p:nvPr>
            <p:ph type="body" sz="half" idx="2"/>
          </p:nvPr>
        </p:nvSpPr>
        <p:spPr>
          <a:xfrm>
            <a:off x="5244540" y="4228125"/>
            <a:ext cx="6267839" cy="1841159"/>
          </a:xfrm>
        </p:spPr>
        <p:txBody>
          <a:bodyPr>
            <a:normAutofit fontScale="85000" lnSpcReduction="20000"/>
          </a:bodyPr>
          <a:lstStyle/>
          <a:p>
            <a:r>
              <a:rPr lang="en-GB" dirty="0"/>
              <a:t>Regularization is a technique used to reduce the errors by fitting the function appropriately on the given training set and avoid overfitting. It refers to a model that models the training data too well. </a:t>
            </a:r>
          </a:p>
          <a:p>
            <a:r>
              <a:rPr lang="en-GB" i="1" dirty="0" err="1"/>
              <a:t>Dropblock</a:t>
            </a:r>
            <a:r>
              <a:rPr lang="en-GB" dirty="0"/>
              <a:t>, a form of structured Dropout, improves the performances of Dropout especially in deep architectures with skip connections where skip some layer in the neural network and feed the output of one layer as the input to the next layers where units in contiguous region are dropped together.</a:t>
            </a:r>
          </a:p>
        </p:txBody>
      </p:sp>
      <p:pic>
        <p:nvPicPr>
          <p:cNvPr id="18" name="Segnaposto immagine 17">
            <a:extLst>
              <a:ext uri="{FF2B5EF4-FFF2-40B4-BE49-F238E27FC236}">
                <a16:creationId xmlns:a16="http://schemas.microsoft.com/office/drawing/2014/main" id="{F816A661-C9B1-DC47-AA79-05A1B9BB659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5941" b="15941"/>
          <a:stretch>
            <a:fillRect/>
          </a:stretch>
        </p:blipFill>
        <p:spPr>
          <a:xfrm>
            <a:off x="0" y="0"/>
            <a:ext cx="12191985" cy="3970751"/>
          </a:xfrm>
        </p:spPr>
      </p:pic>
      <p:sp>
        <p:nvSpPr>
          <p:cNvPr id="5" name="Rettangolo 4">
            <a:extLst>
              <a:ext uri="{FF2B5EF4-FFF2-40B4-BE49-F238E27FC236}">
                <a16:creationId xmlns:a16="http://schemas.microsoft.com/office/drawing/2014/main" id="{650BCADF-2FB8-8840-91F3-A1938A798AF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Tree>
    <p:extLst>
      <p:ext uri="{BB962C8B-B14F-4D97-AF65-F5344CB8AC3E}">
        <p14:creationId xmlns:p14="http://schemas.microsoft.com/office/powerpoint/2010/main" val="368007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555508"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endParaRPr lang="en-GB" dirty="0"/>
          </a:p>
        </p:txBody>
      </p:sp>
      <p:pic>
        <p:nvPicPr>
          <p:cNvPr id="2" name="Immagine 1">
            <a:extLst>
              <a:ext uri="{FF2B5EF4-FFF2-40B4-BE49-F238E27FC236}">
                <a16:creationId xmlns:a16="http://schemas.microsoft.com/office/drawing/2014/main" id="{9B54B638-18A8-4D42-A3AF-7E09A5698DD0}"/>
              </a:ext>
            </a:extLst>
          </p:cNvPr>
          <p:cNvPicPr>
            <a:picLocks noChangeAspect="1"/>
          </p:cNvPicPr>
          <p:nvPr/>
        </p:nvPicPr>
        <p:blipFill>
          <a:blip r:embed="rId2"/>
          <a:stretch>
            <a:fillRect/>
          </a:stretch>
        </p:blipFill>
        <p:spPr>
          <a:xfrm>
            <a:off x="1161322" y="1118937"/>
            <a:ext cx="4277656" cy="5147161"/>
          </a:xfrm>
          <a:prstGeom prst="rect">
            <a:avLst/>
          </a:prstGeom>
        </p:spPr>
      </p:pic>
      <p:pic>
        <p:nvPicPr>
          <p:cNvPr id="4" name="Immagine 3">
            <a:extLst>
              <a:ext uri="{FF2B5EF4-FFF2-40B4-BE49-F238E27FC236}">
                <a16:creationId xmlns:a16="http://schemas.microsoft.com/office/drawing/2014/main" id="{12E82292-C61E-674B-9087-481E7069B275}"/>
              </a:ext>
            </a:extLst>
          </p:cNvPr>
          <p:cNvPicPr>
            <a:picLocks noChangeAspect="1"/>
          </p:cNvPicPr>
          <p:nvPr/>
        </p:nvPicPr>
        <p:blipFill>
          <a:blip r:embed="rId3"/>
          <a:stretch>
            <a:fillRect/>
          </a:stretch>
        </p:blipFill>
        <p:spPr>
          <a:xfrm>
            <a:off x="6753024" y="1821246"/>
            <a:ext cx="4289977" cy="3215507"/>
          </a:xfrm>
          <a:prstGeom prst="rect">
            <a:avLst/>
          </a:prstGeom>
        </p:spPr>
      </p:pic>
    </p:spTree>
    <p:extLst>
      <p:ext uri="{BB962C8B-B14F-4D97-AF65-F5344CB8AC3E}">
        <p14:creationId xmlns:p14="http://schemas.microsoft.com/office/powerpoint/2010/main" val="3275442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523988"/>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a:t>
            </a:r>
          </a:p>
        </p:txBody>
      </p:sp>
      <p:pic>
        <p:nvPicPr>
          <p:cNvPr id="6" name="Immagine 5">
            <a:extLst>
              <a:ext uri="{FF2B5EF4-FFF2-40B4-BE49-F238E27FC236}">
                <a16:creationId xmlns:a16="http://schemas.microsoft.com/office/drawing/2014/main" id="{DAED0098-6F3C-0C4C-B534-DB4C142EE7F2}"/>
              </a:ext>
            </a:extLst>
          </p:cNvPr>
          <p:cNvPicPr>
            <a:picLocks noChangeAspect="1"/>
          </p:cNvPicPr>
          <p:nvPr/>
        </p:nvPicPr>
        <p:blipFill>
          <a:blip r:embed="rId2"/>
          <a:stretch>
            <a:fillRect/>
          </a:stretch>
        </p:blipFill>
        <p:spPr>
          <a:xfrm>
            <a:off x="5572476" y="2185415"/>
            <a:ext cx="5905063" cy="3757163"/>
          </a:xfrm>
          <a:prstGeom prst="rect">
            <a:avLst/>
          </a:prstGeom>
        </p:spPr>
      </p:pic>
      <p:sp>
        <p:nvSpPr>
          <p:cNvPr id="7" name="CasellaDiTesto 6">
            <a:extLst>
              <a:ext uri="{FF2B5EF4-FFF2-40B4-BE49-F238E27FC236}">
                <a16:creationId xmlns:a16="http://schemas.microsoft.com/office/drawing/2014/main" id="{40CBA9D5-486B-3349-8986-C231086E07EA}"/>
              </a:ext>
            </a:extLst>
          </p:cNvPr>
          <p:cNvSpPr txBox="1"/>
          <p:nvPr/>
        </p:nvSpPr>
        <p:spPr>
          <a:xfrm>
            <a:off x="7400340" y="6018881"/>
            <a:ext cx="224933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78F1A2C0-FF8C-574B-A688-5F9CA603B1D7}"/>
              </a:ext>
            </a:extLst>
          </p:cNvPr>
          <p:cNvSpPr txBox="1"/>
          <p:nvPr/>
        </p:nvSpPr>
        <p:spPr>
          <a:xfrm>
            <a:off x="1386786" y="5604366"/>
            <a:ext cx="184377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accuracy</a:t>
            </a:r>
          </a:p>
        </p:txBody>
      </p:sp>
      <p:pic>
        <p:nvPicPr>
          <p:cNvPr id="5" name="Immagine 4" descr="Immagine che contiene tavolo&#10;&#10;Descrizione generata automaticamente">
            <a:extLst>
              <a:ext uri="{FF2B5EF4-FFF2-40B4-BE49-F238E27FC236}">
                <a16:creationId xmlns:a16="http://schemas.microsoft.com/office/drawing/2014/main" id="{73FD38A1-0C74-FF47-B996-726ED0830F9B}"/>
              </a:ext>
            </a:extLst>
          </p:cNvPr>
          <p:cNvPicPr>
            <a:picLocks noChangeAspect="1"/>
          </p:cNvPicPr>
          <p:nvPr/>
        </p:nvPicPr>
        <p:blipFill rotWithShape="1">
          <a:blip r:embed="rId3"/>
          <a:srcRect r="26768"/>
          <a:stretch/>
        </p:blipFill>
        <p:spPr>
          <a:xfrm>
            <a:off x="886541" y="2307835"/>
            <a:ext cx="2844263" cy="3174557"/>
          </a:xfrm>
          <a:prstGeom prst="rect">
            <a:avLst/>
          </a:prstGeom>
        </p:spPr>
      </p:pic>
    </p:spTree>
    <p:extLst>
      <p:ext uri="{BB962C8B-B14F-4D97-AF65-F5344CB8AC3E}">
        <p14:creationId xmlns:p14="http://schemas.microsoft.com/office/powerpoint/2010/main" val="197075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3" name="Immagine 12">
            <a:extLst>
              <a:ext uri="{FF2B5EF4-FFF2-40B4-BE49-F238E27FC236}">
                <a16:creationId xmlns:a16="http://schemas.microsoft.com/office/drawing/2014/main" id="{4FB604CD-51D3-A64B-8336-BD6F18DC8647}"/>
              </a:ext>
            </a:extLst>
          </p:cNvPr>
          <p:cNvPicPr>
            <a:picLocks noChangeAspect="1"/>
          </p:cNvPicPr>
          <p:nvPr/>
        </p:nvPicPr>
        <p:blipFill rotWithShape="1">
          <a:blip r:embed="rId2"/>
          <a:srcRect l="2521" r="3150"/>
          <a:stretch/>
        </p:blipFill>
        <p:spPr>
          <a:xfrm>
            <a:off x="5385761" y="1476208"/>
            <a:ext cx="5919479" cy="3905584"/>
          </a:xfrm>
          <a:prstGeom prst="rect">
            <a:avLst/>
          </a:prstGeom>
        </p:spPr>
      </p:pic>
      <p:sp>
        <p:nvSpPr>
          <p:cNvPr id="14" name="CasellaDiTesto 13">
            <a:extLst>
              <a:ext uri="{FF2B5EF4-FFF2-40B4-BE49-F238E27FC236}">
                <a16:creationId xmlns:a16="http://schemas.microsoft.com/office/drawing/2014/main" id="{C018159E-649F-0F4D-938D-E0E457E46E6F}"/>
              </a:ext>
            </a:extLst>
          </p:cNvPr>
          <p:cNvSpPr txBox="1"/>
          <p:nvPr/>
        </p:nvSpPr>
        <p:spPr>
          <a:xfrm>
            <a:off x="1883510" y="5383201"/>
            <a:ext cx="1223412" cy="369332"/>
          </a:xfrm>
          <a:prstGeom prst="rect">
            <a:avLst/>
          </a:prstGeom>
          <a:noFill/>
        </p:spPr>
        <p:txBody>
          <a:bodyPr wrap="none" rtlCol="0">
            <a:spAutoFit/>
          </a:bodyPr>
          <a:lstStyle/>
          <a:p>
            <a:r>
              <a:rPr lang="en-GB" dirty="0" err="1">
                <a:solidFill>
                  <a:schemeClr val="bg1"/>
                </a:solidFill>
                <a:latin typeface="Avenir Book" panose="02000503020000020003" pitchFamily="2" charset="0"/>
              </a:rPr>
              <a:t>DenseNet</a:t>
            </a:r>
            <a:endParaRPr lang="en-GB" dirty="0">
              <a:solidFill>
                <a:schemeClr val="bg1"/>
              </a:solidFill>
              <a:latin typeface="Avenir Book" panose="02000503020000020003" pitchFamily="2" charset="0"/>
            </a:endParaRPr>
          </a:p>
        </p:txBody>
      </p:sp>
      <p:sp>
        <p:nvSpPr>
          <p:cNvPr id="7" name="CasellaDiTesto 6">
            <a:extLst>
              <a:ext uri="{FF2B5EF4-FFF2-40B4-BE49-F238E27FC236}">
                <a16:creationId xmlns:a16="http://schemas.microsoft.com/office/drawing/2014/main" id="{4C30EFD4-F85B-5C48-AF2C-FBD915111D43}"/>
              </a:ext>
            </a:extLst>
          </p:cNvPr>
          <p:cNvSpPr txBox="1"/>
          <p:nvPr/>
        </p:nvSpPr>
        <p:spPr>
          <a:xfrm>
            <a:off x="6994328" y="5669559"/>
            <a:ext cx="2702343" cy="369332"/>
          </a:xfrm>
          <a:prstGeom prst="rect">
            <a:avLst/>
          </a:prstGeom>
          <a:noFill/>
        </p:spPr>
        <p:txBody>
          <a:bodyPr wrap="none" rtlCol="0">
            <a:spAutoFit/>
          </a:bodyPr>
          <a:lstStyle/>
          <a:p>
            <a:r>
              <a:rPr lang="en-GB" dirty="0" err="1">
                <a:solidFill>
                  <a:schemeClr val="bg1"/>
                </a:solidFill>
                <a:latin typeface="Avenir Book" panose="02000503020000020003" pitchFamily="2" charset="0"/>
              </a:rPr>
              <a:t>DenseNet</a:t>
            </a:r>
            <a:r>
              <a:rPr lang="en-GB" dirty="0">
                <a:solidFill>
                  <a:schemeClr val="bg1"/>
                </a:solidFill>
                <a:latin typeface="Avenir Book" panose="02000503020000020003" pitchFamily="2" charset="0"/>
              </a:rPr>
              <a:t> performances</a:t>
            </a:r>
          </a:p>
        </p:txBody>
      </p:sp>
      <p:pic>
        <p:nvPicPr>
          <p:cNvPr id="3" name="Immagine 2">
            <a:extLst>
              <a:ext uri="{FF2B5EF4-FFF2-40B4-BE49-F238E27FC236}">
                <a16:creationId xmlns:a16="http://schemas.microsoft.com/office/drawing/2014/main" id="{AF526881-1DFD-0B49-AC08-8142490EDFAB}"/>
              </a:ext>
            </a:extLst>
          </p:cNvPr>
          <p:cNvPicPr>
            <a:picLocks noChangeAspect="1"/>
          </p:cNvPicPr>
          <p:nvPr/>
        </p:nvPicPr>
        <p:blipFill>
          <a:blip r:embed="rId3"/>
          <a:stretch>
            <a:fillRect/>
          </a:stretch>
        </p:blipFill>
        <p:spPr>
          <a:xfrm>
            <a:off x="832241" y="1546328"/>
            <a:ext cx="3325949" cy="3696528"/>
          </a:xfrm>
          <a:prstGeom prst="rect">
            <a:avLst/>
          </a:prstGeom>
        </p:spPr>
      </p:pic>
    </p:spTree>
    <p:extLst>
      <p:ext uri="{BB962C8B-B14F-4D97-AF65-F5344CB8AC3E}">
        <p14:creationId xmlns:p14="http://schemas.microsoft.com/office/powerpoint/2010/main" val="271010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1" name="Immagine 10">
            <a:extLst>
              <a:ext uri="{FF2B5EF4-FFF2-40B4-BE49-F238E27FC236}">
                <a16:creationId xmlns:a16="http://schemas.microsoft.com/office/drawing/2014/main" id="{D6386C1A-10C8-164D-AB68-BCF286A1595E}"/>
              </a:ext>
            </a:extLst>
          </p:cNvPr>
          <p:cNvPicPr>
            <a:picLocks noChangeAspect="1"/>
          </p:cNvPicPr>
          <p:nvPr/>
        </p:nvPicPr>
        <p:blipFill>
          <a:blip r:embed="rId2"/>
          <a:stretch>
            <a:fillRect/>
          </a:stretch>
        </p:blipFill>
        <p:spPr>
          <a:xfrm>
            <a:off x="5358949" y="1457063"/>
            <a:ext cx="5860457" cy="3943873"/>
          </a:xfrm>
          <a:prstGeom prst="rect">
            <a:avLst/>
          </a:prstGeom>
        </p:spPr>
      </p:pic>
      <p:sp>
        <p:nvSpPr>
          <p:cNvPr id="16" name="CasellaDiTesto 15">
            <a:extLst>
              <a:ext uri="{FF2B5EF4-FFF2-40B4-BE49-F238E27FC236}">
                <a16:creationId xmlns:a16="http://schemas.microsoft.com/office/drawing/2014/main" id="{72E29692-812E-C14B-9F77-FBEEA2D02B2E}"/>
              </a:ext>
            </a:extLst>
          </p:cNvPr>
          <p:cNvSpPr txBox="1"/>
          <p:nvPr/>
        </p:nvSpPr>
        <p:spPr>
          <a:xfrm>
            <a:off x="6889402" y="5679131"/>
            <a:ext cx="2799549" cy="369332"/>
          </a:xfrm>
          <a:prstGeom prst="rect">
            <a:avLst/>
          </a:prstGeom>
          <a:noFill/>
        </p:spPr>
        <p:txBody>
          <a:bodyPr wrap="none" rtlCol="0">
            <a:spAutoFit/>
          </a:bodyPr>
          <a:lstStyle/>
          <a:p>
            <a:r>
              <a:rPr lang="en-GB" dirty="0">
                <a:solidFill>
                  <a:schemeClr val="bg1"/>
                </a:solidFill>
              </a:rPr>
              <a:t>ResNet-50 performances</a:t>
            </a:r>
          </a:p>
        </p:txBody>
      </p:sp>
      <p:sp>
        <p:nvSpPr>
          <p:cNvPr id="6" name="CasellaDiTesto 5">
            <a:extLst>
              <a:ext uri="{FF2B5EF4-FFF2-40B4-BE49-F238E27FC236}">
                <a16:creationId xmlns:a16="http://schemas.microsoft.com/office/drawing/2014/main" id="{CBB83A4D-5CB8-B44A-852E-BB42F3E743BD}"/>
              </a:ext>
            </a:extLst>
          </p:cNvPr>
          <p:cNvSpPr txBox="1"/>
          <p:nvPr/>
        </p:nvSpPr>
        <p:spPr>
          <a:xfrm>
            <a:off x="1863899" y="5383361"/>
            <a:ext cx="1278299" cy="369332"/>
          </a:xfrm>
          <a:prstGeom prst="rect">
            <a:avLst/>
          </a:prstGeom>
          <a:noFill/>
        </p:spPr>
        <p:txBody>
          <a:bodyPr wrap="none" rtlCol="0">
            <a:spAutoFit/>
          </a:bodyPr>
          <a:lstStyle/>
          <a:p>
            <a:r>
              <a:rPr lang="en-GB" dirty="0">
                <a:solidFill>
                  <a:schemeClr val="bg1"/>
                </a:solidFill>
              </a:rPr>
              <a:t>ResNet-50</a:t>
            </a:r>
          </a:p>
        </p:txBody>
      </p:sp>
      <p:pic>
        <p:nvPicPr>
          <p:cNvPr id="3" name="Immagine 2">
            <a:extLst>
              <a:ext uri="{FF2B5EF4-FFF2-40B4-BE49-F238E27FC236}">
                <a16:creationId xmlns:a16="http://schemas.microsoft.com/office/drawing/2014/main" id="{55567F5F-69E4-D745-953A-F41FF3062253}"/>
              </a:ext>
            </a:extLst>
          </p:cNvPr>
          <p:cNvPicPr>
            <a:picLocks noChangeAspect="1"/>
          </p:cNvPicPr>
          <p:nvPr/>
        </p:nvPicPr>
        <p:blipFill>
          <a:blip r:embed="rId3"/>
          <a:stretch>
            <a:fillRect/>
          </a:stretch>
        </p:blipFill>
        <p:spPr>
          <a:xfrm>
            <a:off x="874642" y="1616397"/>
            <a:ext cx="3254549" cy="3625206"/>
          </a:xfrm>
          <a:prstGeom prst="rect">
            <a:avLst/>
          </a:prstGeom>
        </p:spPr>
      </p:pic>
    </p:spTree>
    <p:extLst>
      <p:ext uri="{BB962C8B-B14F-4D97-AF65-F5344CB8AC3E}">
        <p14:creationId xmlns:p14="http://schemas.microsoft.com/office/powerpoint/2010/main" val="349980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6845551" y="5671354"/>
            <a:ext cx="2909771" cy="369332"/>
          </a:xfrm>
          <a:prstGeom prst="rect">
            <a:avLst/>
          </a:prstGeom>
          <a:noFill/>
        </p:spPr>
        <p:txBody>
          <a:bodyPr wrap="none" rtlCol="0">
            <a:spAutoFit/>
          </a:bodyPr>
          <a:lstStyle/>
          <a:p>
            <a:r>
              <a:rPr lang="en-GB" dirty="0" err="1">
                <a:solidFill>
                  <a:schemeClr val="bg1"/>
                </a:solidFill>
              </a:rPr>
              <a:t>CustomNet</a:t>
            </a:r>
            <a:r>
              <a:rPr lang="en-GB" dirty="0">
                <a:solidFill>
                  <a:schemeClr val="bg1"/>
                </a:solidFill>
              </a:rPr>
              <a:t> performances</a:t>
            </a:r>
          </a:p>
        </p:txBody>
      </p:sp>
      <p:pic>
        <p:nvPicPr>
          <p:cNvPr id="3" name="Immagine 2">
            <a:extLst>
              <a:ext uri="{FF2B5EF4-FFF2-40B4-BE49-F238E27FC236}">
                <a16:creationId xmlns:a16="http://schemas.microsoft.com/office/drawing/2014/main" id="{44B4C6CD-24D9-F94E-8301-4CE3C89C50A7}"/>
              </a:ext>
            </a:extLst>
          </p:cNvPr>
          <p:cNvPicPr>
            <a:picLocks noChangeAspect="1"/>
          </p:cNvPicPr>
          <p:nvPr/>
        </p:nvPicPr>
        <p:blipFill rotWithShape="1">
          <a:blip r:embed="rId2"/>
          <a:srcRect l="1470" r="-1"/>
          <a:stretch/>
        </p:blipFill>
        <p:spPr>
          <a:xfrm>
            <a:off x="5325206" y="1472618"/>
            <a:ext cx="5950463" cy="3912764"/>
          </a:xfrm>
          <a:prstGeom prst="rect">
            <a:avLst/>
          </a:prstGeom>
        </p:spPr>
      </p:pic>
      <p:sp>
        <p:nvSpPr>
          <p:cNvPr id="6" name="CasellaDiTesto 5">
            <a:extLst>
              <a:ext uri="{FF2B5EF4-FFF2-40B4-BE49-F238E27FC236}">
                <a16:creationId xmlns:a16="http://schemas.microsoft.com/office/drawing/2014/main" id="{751E23B0-85E0-474A-8612-22AA9EBC9811}"/>
              </a:ext>
            </a:extLst>
          </p:cNvPr>
          <p:cNvSpPr txBox="1"/>
          <p:nvPr/>
        </p:nvSpPr>
        <p:spPr>
          <a:xfrm>
            <a:off x="1742417" y="5390381"/>
            <a:ext cx="1388522" cy="369332"/>
          </a:xfrm>
          <a:prstGeom prst="rect">
            <a:avLst/>
          </a:prstGeom>
          <a:noFill/>
        </p:spPr>
        <p:txBody>
          <a:bodyPr wrap="none" rtlCol="0">
            <a:spAutoFit/>
          </a:bodyPr>
          <a:lstStyle/>
          <a:p>
            <a:r>
              <a:rPr lang="en-GB" dirty="0" err="1">
                <a:solidFill>
                  <a:schemeClr val="bg1"/>
                </a:solidFill>
              </a:rPr>
              <a:t>CustomNet</a:t>
            </a:r>
            <a:endParaRPr lang="en-GB" dirty="0">
              <a:solidFill>
                <a:schemeClr val="bg1"/>
              </a:solidFill>
            </a:endParaRPr>
          </a:p>
        </p:txBody>
      </p:sp>
      <p:pic>
        <p:nvPicPr>
          <p:cNvPr id="2" name="Immagine 1">
            <a:extLst>
              <a:ext uri="{FF2B5EF4-FFF2-40B4-BE49-F238E27FC236}">
                <a16:creationId xmlns:a16="http://schemas.microsoft.com/office/drawing/2014/main" id="{E5F9D544-A731-044E-B59E-EC40BD5B0E1C}"/>
              </a:ext>
            </a:extLst>
          </p:cNvPr>
          <p:cNvPicPr>
            <a:picLocks noChangeAspect="1"/>
          </p:cNvPicPr>
          <p:nvPr/>
        </p:nvPicPr>
        <p:blipFill>
          <a:blip r:embed="rId3"/>
          <a:stretch>
            <a:fillRect/>
          </a:stretch>
        </p:blipFill>
        <p:spPr>
          <a:xfrm>
            <a:off x="808705" y="1775791"/>
            <a:ext cx="3255946" cy="3411874"/>
          </a:xfrm>
          <a:prstGeom prst="rect">
            <a:avLst/>
          </a:prstGeom>
        </p:spPr>
      </p:pic>
    </p:spTree>
    <p:extLst>
      <p:ext uri="{BB962C8B-B14F-4D97-AF65-F5344CB8AC3E}">
        <p14:creationId xmlns:p14="http://schemas.microsoft.com/office/powerpoint/2010/main" val="395689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68672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Experiment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4" y="2274838"/>
            <a:ext cx="11035552" cy="2308324"/>
          </a:xfrm>
          <a:prstGeom prst="rect">
            <a:avLst/>
          </a:prstGeom>
          <a:noFill/>
        </p:spPr>
        <p:txBody>
          <a:bodyPr wrap="square" rtlCol="0">
            <a:spAutoFit/>
          </a:bodyPr>
          <a:lstStyle/>
          <a:p>
            <a:r>
              <a:rPr lang="en-GB" dirty="0">
                <a:solidFill>
                  <a:schemeClr val="bg1"/>
                </a:solidFill>
                <a:latin typeface="Avenir Book" panose="02000503020000020003" pitchFamily="2" charset="0"/>
              </a:rPr>
              <a:t>Object detection is a computer vision technique that allows us to identify and locate objects in an image or video. With this kind of identification and localization, object detection can be used to count objects in a scene and determine and track their precise locations, all while accurately labelling them.</a:t>
            </a:r>
          </a:p>
          <a:p>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In order to implement and evaluate DropBlock performance also in this computer vision technique, we have used </a:t>
            </a:r>
            <a:r>
              <a:rPr lang="en-GB" i="1" dirty="0" err="1">
                <a:solidFill>
                  <a:schemeClr val="bg1"/>
                </a:solidFill>
                <a:latin typeface="Avenir Book" panose="02000503020000020003" pitchFamily="2" charset="0"/>
              </a:rPr>
              <a:t>RetinaNet</a:t>
            </a:r>
            <a:r>
              <a:rPr lang="en-GB" dirty="0">
                <a:solidFill>
                  <a:schemeClr val="bg1"/>
                </a:solidFill>
                <a:latin typeface="Avenir Book" panose="02000503020000020003" pitchFamily="2" charset="0"/>
              </a:rPr>
              <a:t> based on ResNet-50 and we have inserted inside ResNet-50 FPN the DropBlock method.</a:t>
            </a:r>
          </a:p>
        </p:txBody>
      </p:sp>
    </p:spTree>
    <p:extLst>
      <p:ext uri="{BB962C8B-B14F-4D97-AF65-F5344CB8AC3E}">
        <p14:creationId xmlns:p14="http://schemas.microsoft.com/office/powerpoint/2010/main" val="92420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72570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details</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3" y="1079235"/>
            <a:ext cx="11035552" cy="3416320"/>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goal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localize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classify</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correct</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data </a:t>
            </a:r>
            <a:r>
              <a:rPr lang="it-IT" dirty="0" err="1">
                <a:solidFill>
                  <a:schemeClr val="bg1"/>
                </a:solidFill>
                <a:latin typeface="Avenir Book" panose="02000503020000020003" pitchFamily="2" charset="0"/>
              </a:rPr>
              <a:t>into</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models</a:t>
            </a:r>
            <a:r>
              <a:rPr lang="it-IT" dirty="0">
                <a:solidFill>
                  <a:schemeClr val="bg1"/>
                </a:solidFill>
                <a:latin typeface="Avenir Book" panose="02000503020000020003" pitchFamily="2" charset="0"/>
              </a:rPr>
              <a:t> can be </a:t>
            </a:r>
            <a:r>
              <a:rPr lang="it-IT" dirty="0" err="1">
                <a:solidFill>
                  <a:schemeClr val="bg1"/>
                </a:solidFill>
                <a:latin typeface="Avenir Book" panose="02000503020000020003" pitchFamily="2" charset="0"/>
              </a:rPr>
              <a:t>broadly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classified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into</a:t>
            </a:r>
            <a:r>
              <a:rPr lang="it-IT" dirty="0">
                <a:solidFill>
                  <a:schemeClr val="bg1"/>
                </a:solidFill>
                <a:latin typeface="Avenir Book" panose="02000503020000020003" pitchFamily="2" charset="0"/>
              </a:rPr>
              <a:t> "single-stage" and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-stage" detectors.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-stage detectors are </a:t>
            </a:r>
            <a:r>
              <a:rPr lang="it-IT" dirty="0" err="1">
                <a:solidFill>
                  <a:schemeClr val="bg1"/>
                </a:solidFill>
                <a:latin typeface="Avenir Book" panose="02000503020000020003" pitchFamily="2" charset="0"/>
              </a:rPr>
              <a:t>often</a:t>
            </a:r>
            <a:r>
              <a:rPr lang="it-IT" dirty="0">
                <a:solidFill>
                  <a:schemeClr val="bg1"/>
                </a:solidFill>
                <a:latin typeface="Avenir Book" panose="02000503020000020003" pitchFamily="2" charset="0"/>
              </a:rPr>
              <a:t> more accurate </a:t>
            </a:r>
            <a:r>
              <a:rPr lang="it-IT" dirty="0" err="1">
                <a:solidFill>
                  <a:schemeClr val="bg1"/>
                </a:solidFill>
                <a:latin typeface="Avenir Book" panose="02000503020000020003" pitchFamily="2" charset="0"/>
              </a:rPr>
              <a:t>but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cost</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being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slower</a:t>
            </a:r>
            <a:r>
              <a:rPr lang="it-IT" dirty="0">
                <a:solidFill>
                  <a:schemeClr val="bg1"/>
                </a:solidFill>
                <a:latin typeface="Avenir Book" panose="02000503020000020003" pitchFamily="2" charset="0"/>
              </a:rPr>
              <a:t>. Here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RetinaNet</a:t>
            </a:r>
            <a:r>
              <a:rPr lang="it-IT" dirty="0">
                <a:solidFill>
                  <a:schemeClr val="bg1"/>
                </a:solidFill>
                <a:latin typeface="Avenir Book" panose="02000503020000020003" pitchFamily="2" charset="0"/>
              </a:rPr>
              <a:t>, a single-stage detector, </a:t>
            </a:r>
            <a:r>
              <a:rPr lang="it-IT" dirty="0" err="1">
                <a:solidFill>
                  <a:schemeClr val="bg1"/>
                </a:solidFill>
                <a:latin typeface="Avenir Book" panose="02000503020000020003" pitchFamily="2" charset="0"/>
              </a:rPr>
              <a:t>which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accurate and </a:t>
            </a:r>
            <a:r>
              <a:rPr lang="it-IT" dirty="0" err="1">
                <a:solidFill>
                  <a:schemeClr val="bg1"/>
                </a:solidFill>
                <a:latin typeface="Avenir Book" panose="02000503020000020003" pitchFamily="2" charset="0"/>
              </a:rPr>
              <a:t>runs</a:t>
            </a:r>
            <a:r>
              <a:rPr lang="it-IT" dirty="0">
                <a:solidFill>
                  <a:schemeClr val="bg1"/>
                </a:solidFill>
                <a:latin typeface="Avenir Book" panose="02000503020000020003" pitchFamily="2" charset="0"/>
              </a:rPr>
              <a:t> fast.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RetinaNet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feature</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pyramid</a:t>
            </a:r>
            <a:r>
              <a:rPr lang="it-IT" i="1" dirty="0">
                <a:solidFill>
                  <a:schemeClr val="bg1"/>
                </a:solidFill>
                <a:latin typeface="Avenir Book" panose="02000503020000020003" pitchFamily="2" charset="0"/>
              </a:rPr>
              <a:t> network </a:t>
            </a:r>
            <a:r>
              <a:rPr lang="it-IT" dirty="0">
                <a:solidFill>
                  <a:schemeClr val="bg1"/>
                </a:solidFill>
                <a:latin typeface="Avenir Book" panose="02000503020000020003" pitchFamily="2" charset="0"/>
              </a:rPr>
              <a:t>to </a:t>
            </a:r>
            <a:r>
              <a:rPr lang="it-IT" dirty="0" err="1">
                <a:solidFill>
                  <a:schemeClr val="bg1"/>
                </a:solidFill>
                <a:latin typeface="Avenir Book" panose="02000503020000020003" pitchFamily="2" charset="0"/>
              </a:rPr>
              <a:t>efficiently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multiple </a:t>
            </a:r>
            <a:r>
              <a:rPr lang="it-IT" dirty="0" err="1">
                <a:solidFill>
                  <a:schemeClr val="bg1"/>
                </a:solidFill>
                <a:latin typeface="Avenir Book" panose="02000503020000020003" pitchFamily="2" charset="0"/>
              </a:rPr>
              <a:t>scales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introduces</a:t>
            </a:r>
            <a:r>
              <a:rPr lang="it-IT" dirty="0">
                <a:solidFill>
                  <a:schemeClr val="bg1"/>
                </a:solidFill>
                <a:latin typeface="Avenir Book" panose="02000503020000020003" pitchFamily="2" charset="0"/>
              </a:rPr>
              <a:t> a new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Focal</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loss</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to alleviate the </a:t>
            </a:r>
            <a:r>
              <a:rPr lang="it-IT" dirty="0" err="1">
                <a:solidFill>
                  <a:schemeClr val="bg1"/>
                </a:solidFill>
                <a:latin typeface="Avenir Book" panose="02000503020000020003" pitchFamily="2" charset="0"/>
              </a:rPr>
              <a:t>problem</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extreme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foreground</a:t>
            </a:r>
            <a:r>
              <a:rPr lang="it-IT" dirty="0">
                <a:solidFill>
                  <a:schemeClr val="bg1"/>
                </a:solidFill>
                <a:latin typeface="Avenir Book" panose="02000503020000020003" pitchFamily="2" charset="0"/>
              </a:rPr>
              <a:t>-background </a:t>
            </a:r>
            <a:r>
              <a:rPr lang="it-IT" dirty="0" err="1">
                <a:solidFill>
                  <a:schemeClr val="bg1"/>
                </a:solidFill>
                <a:latin typeface="Avenir Book" panose="02000503020000020003" pitchFamily="2" charset="0"/>
              </a:rPr>
              <a:t>class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imbalance</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Focal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gives</a:t>
            </a:r>
            <a:r>
              <a:rPr lang="it-IT" dirty="0">
                <a:solidFill>
                  <a:schemeClr val="bg1"/>
                </a:solidFill>
                <a:latin typeface="Avenir Book" panose="02000503020000020003" pitchFamily="2" charset="0"/>
              </a:rPr>
              <a:t> to the model a bit more </a:t>
            </a:r>
            <a:r>
              <a:rPr lang="it-IT" dirty="0" err="1">
                <a:solidFill>
                  <a:schemeClr val="bg1"/>
                </a:solidFill>
                <a:latin typeface="Avenir Book" panose="02000503020000020003" pitchFamily="2" charset="0"/>
              </a:rPr>
              <a:t>freedom</a:t>
            </a:r>
            <a:r>
              <a:rPr lang="it-IT" dirty="0">
                <a:solidFill>
                  <a:schemeClr val="bg1"/>
                </a:solidFill>
                <a:latin typeface="Avenir Book" panose="02000503020000020003" pitchFamily="2" charset="0"/>
              </a:rPr>
              <a:t> to take some </a:t>
            </a:r>
            <a:r>
              <a:rPr lang="it-IT" dirty="0" err="1">
                <a:solidFill>
                  <a:schemeClr val="bg1"/>
                </a:solidFill>
                <a:latin typeface="Avenir Book" panose="02000503020000020003" pitchFamily="2" charset="0"/>
              </a:rPr>
              <a:t>risk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predictions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particularly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important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dealing</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highly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imbalanced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beacuse</a:t>
            </a:r>
            <a:r>
              <a:rPr lang="it-IT" dirty="0">
                <a:solidFill>
                  <a:schemeClr val="bg1"/>
                </a:solidFill>
                <a:latin typeface="Avenir Book" panose="02000503020000020003" pitchFamily="2" charset="0"/>
              </a:rPr>
              <a:t> in some </a:t>
            </a:r>
            <a:r>
              <a:rPr lang="it-IT" dirty="0" err="1">
                <a:solidFill>
                  <a:schemeClr val="bg1"/>
                </a:solidFill>
                <a:latin typeface="Avenir Book" panose="02000503020000020003" pitchFamily="2" charset="0"/>
              </a:rPr>
              <a:t>cases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need</a:t>
            </a:r>
            <a:r>
              <a:rPr lang="it-IT" dirty="0">
                <a:solidFill>
                  <a:schemeClr val="bg1"/>
                </a:solidFill>
                <a:latin typeface="Avenir Book" panose="02000503020000020003" pitchFamily="2" charset="0"/>
              </a:rPr>
              <a:t> to model to take a </a:t>
            </a:r>
            <a:r>
              <a:rPr lang="it-IT" dirty="0" err="1">
                <a:solidFill>
                  <a:schemeClr val="bg1"/>
                </a:solidFill>
                <a:latin typeface="Avenir Book" panose="02000503020000020003" pitchFamily="2" charset="0"/>
              </a:rPr>
              <a:t>risk</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predict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something</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pic>
        <p:nvPicPr>
          <p:cNvPr id="4" name="Immagine 3">
            <a:extLst>
              <a:ext uri="{FF2B5EF4-FFF2-40B4-BE49-F238E27FC236}">
                <a16:creationId xmlns:a16="http://schemas.microsoft.com/office/drawing/2014/main" id="{1FA0E550-9641-8B4F-87C6-4C02C140BA81}"/>
              </a:ext>
            </a:extLst>
          </p:cNvPr>
          <p:cNvPicPr>
            <a:picLocks noChangeAspect="1"/>
          </p:cNvPicPr>
          <p:nvPr/>
        </p:nvPicPr>
        <p:blipFill>
          <a:blip r:embed="rId2"/>
          <a:stretch>
            <a:fillRect/>
          </a:stretch>
        </p:blipFill>
        <p:spPr>
          <a:xfrm>
            <a:off x="3127828" y="4602587"/>
            <a:ext cx="5936343" cy="1592677"/>
          </a:xfrm>
          <a:prstGeom prst="rect">
            <a:avLst/>
          </a:prstGeom>
        </p:spPr>
      </p:pic>
    </p:spTree>
    <p:extLst>
      <p:ext uri="{BB962C8B-B14F-4D97-AF65-F5344CB8AC3E}">
        <p14:creationId xmlns:p14="http://schemas.microsoft.com/office/powerpoint/2010/main" val="411559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46495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Object Detection Dataset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6095999" y="1441979"/>
            <a:ext cx="5517775" cy="4247317"/>
          </a:xfrm>
          <a:prstGeom prst="rect">
            <a:avLst/>
          </a:prstGeom>
          <a:noFill/>
        </p:spPr>
        <p:txBody>
          <a:bodyPr wrap="square" rtlCol="0">
            <a:spAutoFit/>
          </a:bodyPr>
          <a:lstStyle/>
          <a:p>
            <a:r>
              <a:rPr lang="it-IT" dirty="0">
                <a:solidFill>
                  <a:schemeClr val="bg1"/>
                </a:solidFill>
                <a:latin typeface="Avenir Book" panose="02000503020000020003" pitchFamily="2" charset="0"/>
              </a:rPr>
              <a:t>COCO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large-scale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captioning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COCO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context</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Superpixel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- 330K images (&gt;200K </a:t>
            </a:r>
            <a:r>
              <a:rPr lang="it-IT" dirty="0" err="1">
                <a:solidFill>
                  <a:schemeClr val="bg1"/>
                </a:solidFill>
                <a:latin typeface="Avenir Book" panose="02000503020000020003" pitchFamily="2" charset="0"/>
              </a:rPr>
              <a:t>labeled</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- 1.5 </a:t>
            </a:r>
            <a:r>
              <a:rPr lang="it-IT" dirty="0" err="1">
                <a:solidFill>
                  <a:schemeClr val="bg1"/>
                </a:solidFill>
                <a:latin typeface="Avenir Book" panose="02000503020000020003" pitchFamily="2" charset="0"/>
              </a:rPr>
              <a:t>million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instances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- 80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- 91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- 5 </a:t>
            </a:r>
            <a:r>
              <a:rPr lang="it-IT" dirty="0" err="1">
                <a:solidFill>
                  <a:schemeClr val="bg1"/>
                </a:solidFill>
                <a:latin typeface="Avenir Book" panose="02000503020000020003" pitchFamily="2" charset="0"/>
              </a:rPr>
              <a:t>captions</a:t>
            </a:r>
            <a:r>
              <a:rPr lang="it-IT" dirty="0">
                <a:solidFill>
                  <a:schemeClr val="bg1"/>
                </a:solidFill>
                <a:latin typeface="Avenir Book" panose="02000503020000020003" pitchFamily="2" charset="0"/>
              </a:rPr>
              <a:t> per image</a:t>
            </a:r>
          </a:p>
          <a:p>
            <a:endParaRPr lang="en-GB"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smaller</a:t>
            </a:r>
            <a:r>
              <a:rPr lang="it-IT" dirty="0">
                <a:solidFill>
                  <a:schemeClr val="bg1"/>
                </a:solidFill>
                <a:latin typeface="Avenir Book" panose="02000503020000020003" pitchFamily="2" charset="0"/>
              </a:rPr>
              <a:t> subset of ~500 images for training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a:t>
            </a:r>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p:txBody>
      </p:sp>
      <p:pic>
        <p:nvPicPr>
          <p:cNvPr id="4" name="Immagine 3" descr="Immagine che contiene testo, mensola, diverso, vario&#10;&#10;Descrizione generata automaticamente">
            <a:extLst>
              <a:ext uri="{FF2B5EF4-FFF2-40B4-BE49-F238E27FC236}">
                <a16:creationId xmlns:a16="http://schemas.microsoft.com/office/drawing/2014/main" id="{CE9E13B5-9559-AE4D-BED9-80054A7C7FFF}"/>
              </a:ext>
            </a:extLst>
          </p:cNvPr>
          <p:cNvPicPr>
            <a:picLocks noChangeAspect="1"/>
          </p:cNvPicPr>
          <p:nvPr/>
        </p:nvPicPr>
        <p:blipFill>
          <a:blip r:embed="rId2"/>
          <a:stretch>
            <a:fillRect/>
          </a:stretch>
        </p:blipFill>
        <p:spPr>
          <a:xfrm>
            <a:off x="1003295" y="1441979"/>
            <a:ext cx="3978138" cy="4174076"/>
          </a:xfrm>
          <a:prstGeom prst="rect">
            <a:avLst/>
          </a:prstGeom>
        </p:spPr>
      </p:pic>
      <p:sp>
        <p:nvSpPr>
          <p:cNvPr id="5" name="CasellaDiTesto 4">
            <a:extLst>
              <a:ext uri="{FF2B5EF4-FFF2-40B4-BE49-F238E27FC236}">
                <a16:creationId xmlns:a16="http://schemas.microsoft.com/office/drawing/2014/main" id="{9916A473-9612-7644-92E8-C25D0B2E82BE}"/>
              </a:ext>
            </a:extLst>
          </p:cNvPr>
          <p:cNvSpPr txBox="1"/>
          <p:nvPr/>
        </p:nvSpPr>
        <p:spPr>
          <a:xfrm>
            <a:off x="2310222" y="5735410"/>
            <a:ext cx="1364284"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COCO-2017</a:t>
            </a:r>
          </a:p>
        </p:txBody>
      </p:sp>
    </p:spTree>
    <p:extLst>
      <p:ext uri="{BB962C8B-B14F-4D97-AF65-F5344CB8AC3E}">
        <p14:creationId xmlns:p14="http://schemas.microsoft.com/office/powerpoint/2010/main" val="128956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0002108" cy="646331"/>
          </a:xfrm>
          <a:prstGeom prst="rect">
            <a:avLst/>
          </a:prstGeom>
          <a:noFill/>
        </p:spPr>
        <p:txBody>
          <a:bodyPr wrap="square" rtlCol="0">
            <a:spAutoFit/>
          </a:bodyPr>
          <a:lstStyle/>
          <a:p>
            <a:r>
              <a:rPr lang="en-GB" sz="3600" b="1" dirty="0">
                <a:solidFill>
                  <a:schemeClr val="bg1">
                    <a:lumMod val="85000"/>
                  </a:schemeClr>
                </a:solidFill>
                <a:latin typeface="Avenir Book" panose="02000503020000020003" pitchFamily="2" charset="0"/>
              </a:rPr>
              <a:t>Object Detection with</a:t>
            </a:r>
            <a:r>
              <a:rPr lang="en-GB" sz="3600" dirty="0"/>
              <a:t> </a:t>
            </a:r>
            <a:r>
              <a:rPr lang="en-GB" sz="3600" b="1" dirty="0" err="1">
                <a:solidFill>
                  <a:schemeClr val="bg1">
                    <a:lumMod val="85000"/>
                  </a:schemeClr>
                </a:solidFill>
                <a:latin typeface="Avenir Book" panose="02000503020000020003" pitchFamily="2" charset="0"/>
              </a:rPr>
              <a:t>RetinaNet</a:t>
            </a:r>
            <a:endParaRPr lang="en-GB" dirty="0"/>
          </a:p>
        </p:txBody>
      </p:sp>
      <p:pic>
        <p:nvPicPr>
          <p:cNvPr id="5" name="Immagine 4">
            <a:extLst>
              <a:ext uri="{FF2B5EF4-FFF2-40B4-BE49-F238E27FC236}">
                <a16:creationId xmlns:a16="http://schemas.microsoft.com/office/drawing/2014/main" id="{D6967BF7-9353-C241-8C4A-FC3943EC8581}"/>
              </a:ext>
            </a:extLst>
          </p:cNvPr>
          <p:cNvPicPr>
            <a:picLocks noChangeAspect="1"/>
          </p:cNvPicPr>
          <p:nvPr/>
        </p:nvPicPr>
        <p:blipFill rotWithShape="1">
          <a:blip r:embed="rId2"/>
          <a:srcRect l="2283" r="2696"/>
          <a:stretch/>
        </p:blipFill>
        <p:spPr>
          <a:xfrm>
            <a:off x="581185" y="2628900"/>
            <a:ext cx="3138407" cy="2127384"/>
          </a:xfrm>
          <a:prstGeom prst="rect">
            <a:avLst/>
          </a:prstGeom>
        </p:spPr>
      </p:pic>
      <p:pic>
        <p:nvPicPr>
          <p:cNvPr id="6" name="Immagine 5">
            <a:extLst>
              <a:ext uri="{FF2B5EF4-FFF2-40B4-BE49-F238E27FC236}">
                <a16:creationId xmlns:a16="http://schemas.microsoft.com/office/drawing/2014/main" id="{8C058182-56AA-0B4A-B326-4436DE1EA3F8}"/>
              </a:ext>
            </a:extLst>
          </p:cNvPr>
          <p:cNvPicPr>
            <a:picLocks noChangeAspect="1"/>
          </p:cNvPicPr>
          <p:nvPr/>
        </p:nvPicPr>
        <p:blipFill rotWithShape="1">
          <a:blip r:embed="rId3"/>
          <a:srcRect l="2559" t="1373" b="1991"/>
          <a:stretch/>
        </p:blipFill>
        <p:spPr>
          <a:xfrm>
            <a:off x="4207790" y="1604075"/>
            <a:ext cx="2707360" cy="3626603"/>
          </a:xfrm>
          <a:prstGeom prst="rect">
            <a:avLst/>
          </a:prstGeom>
        </p:spPr>
      </p:pic>
      <p:pic>
        <p:nvPicPr>
          <p:cNvPr id="7" name="Immagine 6">
            <a:extLst>
              <a:ext uri="{FF2B5EF4-FFF2-40B4-BE49-F238E27FC236}">
                <a16:creationId xmlns:a16="http://schemas.microsoft.com/office/drawing/2014/main" id="{E40780D6-99AF-0B47-9837-8C72B8E69167}"/>
              </a:ext>
            </a:extLst>
          </p:cNvPr>
          <p:cNvPicPr>
            <a:picLocks noChangeAspect="1"/>
          </p:cNvPicPr>
          <p:nvPr/>
        </p:nvPicPr>
        <p:blipFill rotWithShape="1">
          <a:blip r:embed="rId4"/>
          <a:srcRect l="2095" t="1950" r="1740" b="1"/>
          <a:stretch/>
        </p:blipFill>
        <p:spPr>
          <a:xfrm>
            <a:off x="7338447" y="2285999"/>
            <a:ext cx="4370522" cy="2870267"/>
          </a:xfrm>
          <a:prstGeom prst="rect">
            <a:avLst/>
          </a:prstGeom>
        </p:spPr>
      </p:pic>
    </p:spTree>
    <p:extLst>
      <p:ext uri="{BB962C8B-B14F-4D97-AF65-F5344CB8AC3E}">
        <p14:creationId xmlns:p14="http://schemas.microsoft.com/office/powerpoint/2010/main" val="1751487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869661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FPN Experiment</a:t>
            </a:r>
            <a:endParaRPr lang="en-GB" dirty="0"/>
          </a:p>
        </p:txBody>
      </p:sp>
      <p:sp>
        <p:nvSpPr>
          <p:cNvPr id="2" name="CasellaDiTesto 1">
            <a:extLst>
              <a:ext uri="{FF2B5EF4-FFF2-40B4-BE49-F238E27FC236}">
                <a16:creationId xmlns:a16="http://schemas.microsoft.com/office/drawing/2014/main" id="{BD3E9A0B-6E0E-3F48-A86B-91283430ECF1}"/>
              </a:ext>
            </a:extLst>
          </p:cNvPr>
          <p:cNvSpPr txBox="1"/>
          <p:nvPr/>
        </p:nvSpPr>
        <p:spPr>
          <a:xfrm>
            <a:off x="6096000" y="1110274"/>
            <a:ext cx="5450541" cy="4801314"/>
          </a:xfrm>
          <a:prstGeom prst="rect">
            <a:avLst/>
          </a:prstGeom>
          <a:noFill/>
        </p:spPr>
        <p:txBody>
          <a:bodyPr wrap="square" rtlCol="0">
            <a:spAutoFit/>
          </a:bodyPr>
          <a:lstStyle/>
          <a:p>
            <a:r>
              <a:rPr lang="it-IT" dirty="0" err="1">
                <a:solidFill>
                  <a:schemeClr val="bg1"/>
                </a:solidFill>
                <a:latin typeface="Avenir Book" panose="02000503020000020003" pitchFamily="2" charset="0"/>
              </a:rPr>
              <a:t>Analyzing</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based</a:t>
            </a:r>
            <a:r>
              <a:rPr lang="it-IT" dirty="0">
                <a:solidFill>
                  <a:schemeClr val="bg1"/>
                </a:solidFill>
                <a:latin typeface="Avenir Book" panose="02000503020000020003" pitchFamily="2" charset="0"/>
              </a:rPr>
              <a:t> on </a:t>
            </a:r>
            <a:r>
              <a:rPr lang="it-IT" i="1"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val_loss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say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model.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calculated</a:t>
            </a:r>
            <a:r>
              <a:rPr lang="it-IT" dirty="0">
                <a:solidFill>
                  <a:schemeClr val="bg1"/>
                </a:solidFill>
                <a:latin typeface="Avenir Book" panose="02000503020000020003" pitchFamily="2" charset="0"/>
              </a:rPr>
              <a:t> on training and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interpretation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the model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doing</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these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Unlike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accuracy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percentage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summation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errors</a:t>
            </a:r>
            <a:r>
              <a:rPr lang="it-IT" dirty="0">
                <a:solidFill>
                  <a:schemeClr val="bg1"/>
                </a:solidFill>
                <a:latin typeface="Avenir Book" panose="02000503020000020003" pitchFamily="2" charset="0"/>
              </a:rPr>
              <a:t> made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example</a:t>
            </a:r>
            <a:r>
              <a:rPr lang="it-IT" dirty="0">
                <a:solidFill>
                  <a:schemeClr val="bg1"/>
                </a:solidFill>
                <a:latin typeface="Avenir Book" panose="02000503020000020003" pitchFamily="2" charset="0"/>
              </a:rPr>
              <a:t> in training or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implies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poorly</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certain</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behaves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optimization</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Ideally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would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expect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reduction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a:t>
            </a:r>
            <a:r>
              <a:rPr lang="it-IT" dirty="0" err="1">
                <a:solidFill>
                  <a:schemeClr val="bg1"/>
                </a:solidFill>
                <a:latin typeface="Avenir Book" panose="02000503020000020003" pitchFamily="2" charset="0"/>
              </a:rPr>
              <a: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considered</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lowest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model and,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theoretical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evaluation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turns</a:t>
            </a:r>
            <a:r>
              <a:rPr lang="it-IT" dirty="0">
                <a:solidFill>
                  <a:schemeClr val="bg1"/>
                </a:solidFill>
                <a:latin typeface="Avenir Book" panose="02000503020000020003" pitchFamily="2" charset="0"/>
              </a:rPr>
              <a:t> out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to </a:t>
            </a:r>
            <a:r>
              <a:rPr lang="it-IT" dirty="0" err="1">
                <a:solidFill>
                  <a:schemeClr val="bg1"/>
                </a:solidFill>
                <a:latin typeface="Avenir Book" panose="02000503020000020003" pitchFamily="2" charset="0"/>
              </a:rPr>
              <a:t>other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p>
        </p:txBody>
      </p:sp>
      <p:pic>
        <p:nvPicPr>
          <p:cNvPr id="4" name="Immagine 3" descr="Immagine che contiene tavolo&#10;&#10;Descrizione generata automaticamente">
            <a:extLst>
              <a:ext uri="{FF2B5EF4-FFF2-40B4-BE49-F238E27FC236}">
                <a16:creationId xmlns:a16="http://schemas.microsoft.com/office/drawing/2014/main" id="{E376B01E-0E49-0246-B7EB-7A0D8B037886}"/>
              </a:ext>
            </a:extLst>
          </p:cNvPr>
          <p:cNvPicPr>
            <a:picLocks noChangeAspect="1"/>
          </p:cNvPicPr>
          <p:nvPr/>
        </p:nvPicPr>
        <p:blipFill>
          <a:blip r:embed="rId2"/>
          <a:stretch>
            <a:fillRect/>
          </a:stretch>
        </p:blipFill>
        <p:spPr>
          <a:xfrm>
            <a:off x="1187030" y="1204178"/>
            <a:ext cx="4102147" cy="4449643"/>
          </a:xfrm>
          <a:prstGeom prst="rect">
            <a:avLst/>
          </a:prstGeom>
        </p:spPr>
      </p:pic>
    </p:spTree>
    <p:extLst>
      <p:ext uri="{BB962C8B-B14F-4D97-AF65-F5344CB8AC3E}">
        <p14:creationId xmlns:p14="http://schemas.microsoft.com/office/powerpoint/2010/main" val="303649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166841"/>
            <a:ext cx="4547286" cy="4524315"/>
          </a:xfrm>
          <a:prstGeom prst="rect">
            <a:avLst/>
          </a:prstGeom>
          <a:noFill/>
        </p:spPr>
        <p:txBody>
          <a:bodyPr wrap="square" rtlCol="0">
            <a:spAutoFit/>
          </a:bodyPr>
          <a:lstStyle/>
          <a:p>
            <a:r>
              <a:rPr lang="it-IT" dirty="0">
                <a:solidFill>
                  <a:schemeClr val="bg1"/>
                </a:solidFill>
                <a:latin typeface="Avenir Medium" panose="02000503020000020003" pitchFamily="2" charset="0"/>
              </a:rPr>
              <a:t>DropBlock </a:t>
            </a:r>
            <a:r>
              <a:rPr lang="it-IT" dirty="0" err="1">
                <a:solidFill>
                  <a:schemeClr val="bg1"/>
                </a:solidFill>
                <a:latin typeface="Avenir Medium" panose="02000503020000020003" pitchFamily="2" charset="0"/>
              </a:rPr>
              <a:t>method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was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introduced</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combat</a:t>
            </a:r>
            <a:r>
              <a:rPr lang="it-IT" dirty="0">
                <a:solidFill>
                  <a:schemeClr val="bg1"/>
                </a:solidFill>
                <a:latin typeface="Avenir Medium" panose="02000503020000020003" pitchFamily="2" charset="0"/>
              </a:rPr>
              <a:t> the major </a:t>
            </a:r>
            <a:r>
              <a:rPr lang="it-IT" dirty="0" err="1">
                <a:solidFill>
                  <a:schemeClr val="bg1"/>
                </a:solidFill>
                <a:latin typeface="Avenir Medium" panose="02000503020000020003" pitchFamily="2" charset="0"/>
              </a:rPr>
              <a:t>drawback</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Dropout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being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dropping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randomly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prove to be </a:t>
            </a:r>
            <a:r>
              <a:rPr lang="it-IT" dirty="0" err="1">
                <a:solidFill>
                  <a:schemeClr val="bg1"/>
                </a:solidFill>
                <a:latin typeface="Avenir Medium" panose="02000503020000020003" pitchFamily="2" charset="0"/>
              </a:rPr>
              <a:t>effective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strategy</a:t>
            </a:r>
            <a:r>
              <a:rPr lang="it-IT" dirty="0">
                <a:solidFill>
                  <a:schemeClr val="bg1"/>
                </a:solidFill>
                <a:latin typeface="Avenir Medium" panose="02000503020000020003" pitchFamily="2" charset="0"/>
              </a:rPr>
              <a:t> for </a:t>
            </a:r>
            <a:r>
              <a:rPr lang="it-IT" dirty="0" err="1">
                <a:solidFill>
                  <a:schemeClr val="bg1"/>
                </a:solidFill>
                <a:latin typeface="Avenir Medium" panose="02000503020000020003" pitchFamily="2" charset="0"/>
              </a:rPr>
              <a:t>fully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connected</a:t>
            </a:r>
            <a:r>
              <a:rPr lang="it-IT" dirty="0">
                <a:solidFill>
                  <a:schemeClr val="bg1"/>
                </a:solidFill>
                <a:latin typeface="Avenir Medium" panose="02000503020000020003" pitchFamily="2" charset="0"/>
              </a:rPr>
              <a:t> networks </a:t>
            </a:r>
            <a:r>
              <a:rPr lang="it-IT" dirty="0" err="1">
                <a:solidFill>
                  <a:schemeClr val="bg1"/>
                </a:solidFill>
                <a:latin typeface="Avenir Medium" panose="02000503020000020003" pitchFamily="2" charset="0"/>
              </a:rPr>
              <a:t>but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fruitful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comes</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convolutional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layers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spatially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technique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discards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in a </a:t>
            </a:r>
            <a:r>
              <a:rPr lang="it-IT" dirty="0" err="1">
                <a:solidFill>
                  <a:schemeClr val="bg1"/>
                </a:solidFill>
                <a:latin typeface="Avenir Medium" panose="02000503020000020003" pitchFamily="2" charset="0"/>
              </a:rPr>
              <a:t>contiguous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area </a:t>
            </a:r>
            <a:r>
              <a:rPr lang="it-IT" dirty="0" err="1">
                <a:solidFill>
                  <a:schemeClr val="bg1"/>
                </a:solidFill>
                <a:latin typeface="Avenir Medium" panose="02000503020000020003" pitchFamily="2" charset="0"/>
              </a:rPr>
              <a:t>called</a:t>
            </a:r>
            <a:r>
              <a:rPr lang="it-IT" dirty="0">
                <a:solidFill>
                  <a:schemeClr val="bg1"/>
                </a:solidFill>
                <a:latin typeface="Avenir Medium" panose="02000503020000020003" pitchFamily="2" charset="0"/>
              </a:rPr>
              <a:t> </a:t>
            </a:r>
            <a:r>
              <a:rPr lang="it-IT" i="1"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By </a:t>
            </a:r>
            <a:r>
              <a:rPr lang="it-IT" dirty="0" err="1">
                <a:solidFill>
                  <a:schemeClr val="bg1"/>
                </a:solidFill>
                <a:latin typeface="Avenir Medium" panose="02000503020000020003" pitchFamily="2" charset="0"/>
              </a:rPr>
              <a:t>doing</a:t>
            </a:r>
            <a:r>
              <a:rPr lang="it-IT" dirty="0">
                <a:solidFill>
                  <a:schemeClr val="bg1"/>
                </a:solidFill>
                <a:latin typeface="Avenir Medium" panose="02000503020000020003" pitchFamily="2" charset="0"/>
              </a:rPr>
              <a:t> so,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able</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fulfill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purpose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generating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simpler</a:t>
            </a:r>
            <a:r>
              <a:rPr lang="it-IT" dirty="0">
                <a:solidFill>
                  <a:schemeClr val="bg1"/>
                </a:solidFill>
                <a:latin typeface="Avenir Medium" panose="02000503020000020003" pitchFamily="2" charset="0"/>
              </a:rPr>
              <a:t> model and to put in the </a:t>
            </a:r>
            <a:r>
              <a:rPr lang="it-IT" dirty="0" err="1">
                <a:solidFill>
                  <a:schemeClr val="bg1"/>
                </a:solidFill>
                <a:latin typeface="Avenir Medium" panose="02000503020000020003" pitchFamily="2" charset="0"/>
              </a:rPr>
              <a:t>concept</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learning</a:t>
            </a:r>
            <a:r>
              <a:rPr lang="it-IT" dirty="0">
                <a:solidFill>
                  <a:schemeClr val="bg1"/>
                </a:solidFill>
                <a:latin typeface="Avenir Medium" panose="02000503020000020003" pitchFamily="2" charset="0"/>
              </a:rPr>
              <a:t> a </a:t>
            </a:r>
            <a:r>
              <a:rPr lang="it-IT" dirty="0" err="1">
                <a:solidFill>
                  <a:schemeClr val="bg1"/>
                </a:solidFill>
                <a:latin typeface="Avenir Medium" panose="02000503020000020003" pitchFamily="2" charset="0"/>
              </a:rPr>
              <a:t>fraction</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weights</a:t>
            </a:r>
            <a:r>
              <a:rPr lang="it-IT" dirty="0">
                <a:solidFill>
                  <a:schemeClr val="bg1"/>
                </a:solidFill>
                <a:latin typeface="Avenir Medium" panose="02000503020000020003" pitchFamily="2" charset="0"/>
              </a:rPr>
              <a:t> in the network in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training </a:t>
            </a:r>
            <a:r>
              <a:rPr lang="it-IT" dirty="0" err="1">
                <a:solidFill>
                  <a:schemeClr val="bg1"/>
                </a:solidFill>
                <a:latin typeface="Avenir Medium" panose="02000503020000020003" pitchFamily="2" charset="0"/>
              </a:rPr>
              <a:t>iteration</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penalize</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weight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matrix</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in turn </a:t>
            </a:r>
            <a:r>
              <a:rPr lang="it-IT" dirty="0" err="1">
                <a:solidFill>
                  <a:schemeClr val="bg1"/>
                </a:solidFill>
                <a:latin typeface="Avenir Medium" panose="02000503020000020003" pitchFamily="2" charset="0"/>
              </a:rPr>
              <a:t>reduces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overfitting</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750753"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Introduction</a:t>
            </a:r>
            <a:r>
              <a:rPr lang="en-GB" dirty="0"/>
              <a:t> </a:t>
            </a:r>
          </a:p>
        </p:txBody>
      </p:sp>
      <p:pic>
        <p:nvPicPr>
          <p:cNvPr id="11" name="Immagine 10">
            <a:extLst>
              <a:ext uri="{FF2B5EF4-FFF2-40B4-BE49-F238E27FC236}">
                <a16:creationId xmlns:a16="http://schemas.microsoft.com/office/drawing/2014/main" id="{F61B8D5F-90A1-FE4F-8903-C1597F8B0F21}"/>
              </a:ext>
            </a:extLst>
          </p:cNvPr>
          <p:cNvPicPr>
            <a:picLocks noChangeAspect="1"/>
          </p:cNvPicPr>
          <p:nvPr/>
        </p:nvPicPr>
        <p:blipFill>
          <a:blip r:embed="rId2"/>
          <a:stretch>
            <a:fillRect/>
          </a:stretch>
        </p:blipFill>
        <p:spPr>
          <a:xfrm>
            <a:off x="6559460" y="1566174"/>
            <a:ext cx="2184400" cy="2197100"/>
          </a:xfrm>
          <a:prstGeom prst="rect">
            <a:avLst/>
          </a:prstGeom>
        </p:spPr>
      </p:pic>
      <p:pic>
        <p:nvPicPr>
          <p:cNvPr id="12" name="Immagine 11">
            <a:extLst>
              <a:ext uri="{FF2B5EF4-FFF2-40B4-BE49-F238E27FC236}">
                <a16:creationId xmlns:a16="http://schemas.microsoft.com/office/drawing/2014/main" id="{C05F1278-1908-5D43-A789-E2F34FD90210}"/>
              </a:ext>
            </a:extLst>
          </p:cNvPr>
          <p:cNvPicPr>
            <a:picLocks noChangeAspect="1"/>
          </p:cNvPicPr>
          <p:nvPr/>
        </p:nvPicPr>
        <p:blipFill>
          <a:blip r:embed="rId3"/>
          <a:stretch>
            <a:fillRect/>
          </a:stretch>
        </p:blipFill>
        <p:spPr>
          <a:xfrm>
            <a:off x="9290908" y="1566174"/>
            <a:ext cx="2184400" cy="2197100"/>
          </a:xfrm>
          <a:prstGeom prst="rect">
            <a:avLst/>
          </a:prstGeom>
        </p:spPr>
      </p:pic>
      <p:sp>
        <p:nvSpPr>
          <p:cNvPr id="2" name="CasellaDiTesto 1">
            <a:extLst>
              <a:ext uri="{FF2B5EF4-FFF2-40B4-BE49-F238E27FC236}">
                <a16:creationId xmlns:a16="http://schemas.microsoft.com/office/drawing/2014/main" id="{A1120C42-B83D-1146-A129-24F6B070644C}"/>
              </a:ext>
            </a:extLst>
          </p:cNvPr>
          <p:cNvSpPr txBox="1"/>
          <p:nvPr/>
        </p:nvSpPr>
        <p:spPr>
          <a:xfrm>
            <a:off x="7428682" y="3875964"/>
            <a:ext cx="396262"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(a)</a:t>
            </a:r>
          </a:p>
        </p:txBody>
      </p:sp>
      <p:sp>
        <p:nvSpPr>
          <p:cNvPr id="13" name="CasellaDiTesto 12">
            <a:extLst>
              <a:ext uri="{FF2B5EF4-FFF2-40B4-BE49-F238E27FC236}">
                <a16:creationId xmlns:a16="http://schemas.microsoft.com/office/drawing/2014/main" id="{F8C6A8F6-2F19-194D-979D-E9804AF3F81A}"/>
              </a:ext>
            </a:extLst>
          </p:cNvPr>
          <p:cNvSpPr txBox="1"/>
          <p:nvPr/>
        </p:nvSpPr>
        <p:spPr>
          <a:xfrm>
            <a:off x="10184977" y="3875964"/>
            <a:ext cx="415498"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(b)</a:t>
            </a:r>
          </a:p>
        </p:txBody>
      </p:sp>
      <p:sp>
        <p:nvSpPr>
          <p:cNvPr id="3" name="CasellaDiTesto 2">
            <a:extLst>
              <a:ext uri="{FF2B5EF4-FFF2-40B4-BE49-F238E27FC236}">
                <a16:creationId xmlns:a16="http://schemas.microsoft.com/office/drawing/2014/main" id="{2D8974FF-5E6E-274D-BF78-6F1A7F8E16A1}"/>
              </a:ext>
            </a:extLst>
          </p:cNvPr>
          <p:cNvSpPr txBox="1"/>
          <p:nvPr/>
        </p:nvSpPr>
        <p:spPr>
          <a:xfrm>
            <a:off x="6305782" y="4296430"/>
            <a:ext cx="5970252" cy="738664"/>
          </a:xfrm>
          <a:prstGeom prst="rect">
            <a:avLst/>
          </a:prstGeom>
          <a:noFill/>
        </p:spPr>
        <p:txBody>
          <a:bodyPr wrap="square" rtlCol="0">
            <a:spAutoFit/>
          </a:bodyPr>
          <a:lstStyle/>
          <a:p>
            <a:r>
              <a:rPr lang="en-GB" sz="1400" dirty="0">
                <a:solidFill>
                  <a:schemeClr val="bg1"/>
                </a:solidFill>
                <a:latin typeface="Avenir Book" panose="02000503020000020003" pitchFamily="2" charset="0"/>
              </a:rPr>
              <a:t>Mask sampling in DropBlock. (a) On every feature map, similar to dropout, we first sample a mask M. (b) Every zero entry on M is expanded to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X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a:t>
            </a:r>
            <a:r>
              <a:rPr lang="en-GB" sz="1400" dirty="0">
                <a:solidFill>
                  <a:schemeClr val="bg1"/>
                </a:solidFill>
                <a:latin typeface="Avenir Book" panose="02000503020000020003" pitchFamily="2" charset="0"/>
              </a:rPr>
              <a:t>zero block.</a:t>
            </a:r>
          </a:p>
        </p:txBody>
      </p:sp>
    </p:spTree>
    <p:extLst>
      <p:ext uri="{BB962C8B-B14F-4D97-AF65-F5344CB8AC3E}">
        <p14:creationId xmlns:p14="http://schemas.microsoft.com/office/powerpoint/2010/main" val="3229780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6661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Conclusions</a:t>
            </a:r>
            <a:endParaRPr lang="en-GB" dirty="0"/>
          </a:p>
        </p:txBody>
      </p:sp>
      <p:sp>
        <p:nvSpPr>
          <p:cNvPr id="2" name="CasellaDiTesto 1">
            <a:extLst>
              <a:ext uri="{FF2B5EF4-FFF2-40B4-BE49-F238E27FC236}">
                <a16:creationId xmlns:a16="http://schemas.microsoft.com/office/drawing/2014/main" id="{189EB44D-FC1A-C947-970A-F8E9C1CBF2EC}"/>
              </a:ext>
            </a:extLst>
          </p:cNvPr>
          <p:cNvSpPr txBox="1"/>
          <p:nvPr/>
        </p:nvSpPr>
        <p:spPr>
          <a:xfrm>
            <a:off x="618564" y="1997839"/>
            <a:ext cx="10954871" cy="2862322"/>
          </a:xfrm>
          <a:prstGeom prst="rect">
            <a:avLst/>
          </a:prstGeom>
          <a:noFill/>
        </p:spPr>
        <p:txBody>
          <a:bodyPr wrap="square" rtlCol="0">
            <a:spAutoFit/>
          </a:bodyPr>
          <a:lstStyle/>
          <a:p>
            <a:r>
              <a:rPr lang="it-IT" dirty="0">
                <a:solidFill>
                  <a:schemeClr val="bg1"/>
                </a:solidFill>
                <a:latin typeface="Avenir Book" panose="02000503020000020003" pitchFamily="2" charset="0"/>
              </a:rPr>
              <a:t>The DropBlock </a:t>
            </a:r>
            <a:r>
              <a:rPr lang="it-IT" dirty="0" err="1">
                <a:solidFill>
                  <a:schemeClr val="bg1"/>
                </a:solidFill>
                <a:latin typeface="Avenir Book" panose="02000503020000020003" pitchFamily="2" charset="0"/>
              </a:rPr>
              <a:t>technique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evidenced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effectively</a:t>
            </a:r>
            <a:r>
              <a:rPr lang="it-IT" dirty="0">
                <a:solidFill>
                  <a:schemeClr val="bg1"/>
                </a:solidFill>
                <a:latin typeface="Avenir Book" panose="02000503020000020003" pitchFamily="2" charset="0"/>
              </a:rPr>
              <a:t> beat some of the best performance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traditional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shows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performance </a:t>
            </a:r>
            <a:r>
              <a:rPr lang="it-IT" dirty="0" err="1">
                <a:solidFill>
                  <a:schemeClr val="bg1"/>
                </a:solidFill>
                <a:latin typeface="Avenir Book" panose="02000503020000020003" pitchFamily="2" charset="0"/>
              </a:rPr>
              <a:t>corresponding</a:t>
            </a:r>
            <a:r>
              <a:rPr lang="it-IT" dirty="0">
                <a:solidFill>
                  <a:schemeClr val="bg1"/>
                </a:solidFill>
                <a:latin typeface="Avenir Book" panose="02000503020000020003" pitchFamily="2" charset="0"/>
              </a:rPr>
              <a:t> to strong data </a:t>
            </a:r>
            <a:r>
              <a:rPr lang="it-IT" dirty="0" err="1">
                <a:solidFill>
                  <a:schemeClr val="bg1"/>
                </a:solidFill>
                <a:latin typeface="Avenir Book" panose="02000503020000020003" pitchFamily="2" charset="0"/>
              </a:rPr>
              <a:t>augmentation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proved</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approach</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experiments</a:t>
            </a:r>
            <a:r>
              <a:rPr lang="it-IT" dirty="0">
                <a:solidFill>
                  <a:schemeClr val="bg1"/>
                </a:solidFill>
                <a:latin typeface="Avenir Book" panose="02000503020000020003" pitchFamily="2" charset="0"/>
              </a:rPr>
              <a:t> show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applying</a:t>
            </a:r>
            <a:r>
              <a:rPr lang="it-IT" dirty="0">
                <a:solidFill>
                  <a:schemeClr val="bg1"/>
                </a:solidFill>
                <a:latin typeface="Avenir Book" panose="02000503020000020003" pitchFamily="2" charset="0"/>
              </a:rPr>
              <a:t> DropBlock in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 </a:t>
            </a:r>
            <a:r>
              <a:rPr lang="it-IT" dirty="0" err="1">
                <a:solidFill>
                  <a:schemeClr val="bg1"/>
                </a:solidFill>
                <a:latin typeface="Avenir Book" panose="02000503020000020003" pitchFamily="2" charset="0"/>
              </a:rPr>
              <a:t>nections</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convolution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form</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structured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correlated</a:t>
            </a:r>
            <a:r>
              <a:rPr lang="it-IT" dirty="0">
                <a:solidFill>
                  <a:schemeClr val="bg1"/>
                </a:solidFill>
                <a:latin typeface="Avenir Book" panose="02000503020000020003" pitchFamily="2" charset="0"/>
              </a:rPr>
              <a:t> information.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demonstrate</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in CIFAR-10 and MNIST </a:t>
            </a:r>
            <a:r>
              <a:rPr lang="it-IT" dirty="0" err="1">
                <a:solidFill>
                  <a:schemeClr val="bg1"/>
                </a:solidFill>
                <a:latin typeface="Avenir Book" panose="02000503020000020003" pitchFamily="2" charset="0"/>
              </a:rPr>
              <a:t>classification</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same</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in COCO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p>
          <a:p>
            <a:endParaRPr lang="it-IT" dirty="0"/>
          </a:p>
          <a:p>
            <a:endParaRPr lang="en-GB" dirty="0"/>
          </a:p>
        </p:txBody>
      </p:sp>
    </p:spTree>
    <p:extLst>
      <p:ext uri="{BB962C8B-B14F-4D97-AF65-F5344CB8AC3E}">
        <p14:creationId xmlns:p14="http://schemas.microsoft.com/office/powerpoint/2010/main" val="214470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895104"/>
            <a:ext cx="4547286" cy="1754326"/>
          </a:xfrm>
          <a:prstGeom prst="rect">
            <a:avLst/>
          </a:prstGeom>
          <a:noFill/>
        </p:spPr>
        <p:txBody>
          <a:bodyPr wrap="square" rtlCol="0">
            <a:spAutoFit/>
          </a:bodyPr>
          <a:lstStyle/>
          <a:p>
            <a:r>
              <a:rPr lang="it-IT" dirty="0">
                <a:solidFill>
                  <a:schemeClr val="bg1"/>
                </a:solidFill>
                <a:latin typeface="Avenir Medium" panose="02000503020000020003" pitchFamily="2" charset="0"/>
              </a:rPr>
              <a:t>The </a:t>
            </a:r>
            <a:r>
              <a:rPr lang="it-IT" dirty="0" err="1">
                <a:solidFill>
                  <a:schemeClr val="bg1"/>
                </a:solidFill>
                <a:latin typeface="Avenir Medium" panose="02000503020000020003" pitchFamily="2" charset="0"/>
              </a:rPr>
              <a:t>principal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parameters</a:t>
            </a:r>
            <a:r>
              <a:rPr lang="it-IT" dirty="0">
                <a:solidFill>
                  <a:schemeClr val="bg1"/>
                </a:solidFill>
                <a:latin typeface="Avenir Medium" panose="02000503020000020003" pitchFamily="2" charset="0"/>
              </a:rPr>
              <a:t> for DropBlock </a:t>
            </a:r>
            <a:r>
              <a:rPr lang="it-IT" dirty="0" err="1">
                <a:solidFill>
                  <a:schemeClr val="bg1"/>
                </a:solidFill>
                <a:latin typeface="Avenir Medium" panose="02000503020000020003" pitchFamily="2" charset="0"/>
              </a:rPr>
              <a:t>algorithm</a:t>
            </a:r>
            <a:r>
              <a:rPr lang="it-IT" dirty="0">
                <a:solidFill>
                  <a:schemeClr val="bg1"/>
                </a:solidFill>
                <a:latin typeface="Avenir Medium" panose="02000503020000020003" pitchFamily="2" charset="0"/>
              </a:rPr>
              <a:t> are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 </a:t>
            </a:r>
            <a:r>
              <a:rPr lang="it-IT" b="1" i="1" dirty="0" err="1">
                <a:solidFill>
                  <a:schemeClr val="bg1"/>
                </a:solidFill>
                <a:latin typeface="Avenir Medium" panose="02000503020000020003" pitchFamily="2" charset="0"/>
              </a:rPr>
              <a:t>block_size</a:t>
            </a:r>
            <a:r>
              <a:rPr lang="it-IT" b="1" i="1" dirty="0">
                <a:solidFill>
                  <a:schemeClr val="bg1"/>
                </a:solidFill>
                <a:latin typeface="Avenir Medium" panose="02000503020000020003" pitchFamily="2" charset="0"/>
              </a:rPr>
              <a:t> </a:t>
            </a:r>
            <a:r>
              <a:rPr lang="it-IT" dirty="0">
                <a:solidFill>
                  <a:schemeClr val="bg1"/>
                </a:solidFill>
                <a:latin typeface="Avenir Medium" panose="02000503020000020003" pitchFamily="2" charset="0"/>
              </a:rPr>
              <a:t>and </a:t>
            </a:r>
            <a:r>
              <a:rPr lang="it-IT" dirty="0" err="1">
                <a:solidFill>
                  <a:schemeClr val="bg1"/>
                </a:solidFill>
                <a:latin typeface="Avenir Medium" panose="02000503020000020003" pitchFamily="2" charset="0"/>
              </a:rPr>
              <a:t>how</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many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activation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units</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a:t>
            </a:r>
            <a:r>
              <a:rPr lang="it-IT" i="1" dirty="0">
                <a:solidFill>
                  <a:schemeClr val="bg1"/>
                </a:solidFill>
                <a:latin typeface="Avenir Medium" panose="02000503020000020003" pitchFamily="2" charset="0"/>
              </a:rPr>
              <a:t> </a:t>
            </a:r>
            <a:r>
              <a:rPr lang="el-GR" dirty="0">
                <a:solidFill>
                  <a:schemeClr val="bg1"/>
                </a:solidFill>
                <a:latin typeface="Avenir Medium" panose="02000503020000020003" pitchFamily="2" charset="0"/>
              </a:rPr>
              <a:t>γ</a:t>
            </a:r>
            <a:r>
              <a:rPr lang="it-IT" dirty="0">
                <a:solidFill>
                  <a:schemeClr val="bg1"/>
                </a:solidFill>
                <a:latin typeface="Avenir Medium" panose="02000503020000020003" pitchFamily="2" charset="0"/>
              </a:rPr>
              <a:t> with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channel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having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its</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mask</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DropBlock</a:t>
            </a:r>
            <a:r>
              <a:rPr lang="en-GB" dirty="0"/>
              <a:t> </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98342493-F26F-424A-902F-04D5C6470807}"/>
                  </a:ext>
                </a:extLst>
              </p:cNvPr>
              <p:cNvSpPr txBox="1"/>
              <p:nvPr/>
            </p:nvSpPr>
            <p:spPr>
              <a:xfrm>
                <a:off x="5959367" y="3045035"/>
                <a:ext cx="5318234"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𝛾</m:t>
                      </m:r>
                      <m:r>
                        <a:rPr lang="it-IT" b="0" i="1" smtClean="0">
                          <a:solidFill>
                            <a:schemeClr val="bg1"/>
                          </a:solidFill>
                          <a:latin typeface="Cambria Math" panose="02040503050406030204" pitchFamily="18" charset="0"/>
                          <a:ea typeface="Cambria Math" panose="02040503050406030204" pitchFamily="18" charset="0"/>
                        </a:rPr>
                        <m:t>=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𝑘𝑒𝑒𝑝</m:t>
                          </m:r>
                          <m:r>
                            <a:rPr lang="it-IT" b="0" i="1" smtClean="0">
                              <a:solidFill>
                                <a:schemeClr val="bg1"/>
                              </a:solidFill>
                              <a:latin typeface="Cambria Math" panose="02040503050406030204" pitchFamily="18" charset="0"/>
                            </a:rPr>
                            <m:t>_</m:t>
                          </m:r>
                          <m:r>
                            <a:rPr lang="it-IT" b="0" i="1" smtClean="0">
                              <a:solidFill>
                                <a:schemeClr val="bg1"/>
                              </a:solidFill>
                              <a:latin typeface="Cambria Math" panose="02040503050406030204" pitchFamily="18" charset="0"/>
                            </a:rPr>
                            <m:t>𝑝𝑟𝑜𝑏</m:t>
                          </m:r>
                        </m:num>
                        <m:den>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𝑏𝑙𝑜𝑐𝑘𝑠𝑖𝑧𝑒</m:t>
                              </m:r>
                            </m:e>
                            <m:sup>
                              <m:r>
                                <a:rPr lang="it-IT" b="0" i="1" smtClean="0">
                                  <a:solidFill>
                                    <a:schemeClr val="bg1"/>
                                  </a:solidFill>
                                  <a:latin typeface="Cambria Math" panose="02040503050406030204" pitchFamily="18" charset="0"/>
                                </a:rPr>
                                <m:t>2</m:t>
                              </m:r>
                            </m:sup>
                          </m:sSup>
                        </m:den>
                      </m:f>
                      <m:f>
                        <m:fPr>
                          <m:ctrlPr>
                            <a:rPr lang="it-IT" b="0" i="1" smtClean="0">
                              <a:solidFill>
                                <a:schemeClr val="bg1"/>
                              </a:solidFill>
                              <a:latin typeface="Cambria Math" panose="02040503050406030204" pitchFamily="18" charset="0"/>
                              <a:ea typeface="Cambria Math" panose="02040503050406030204" pitchFamily="18" charset="0"/>
                            </a:rPr>
                          </m:ctrlPr>
                        </m:fPr>
                        <m:num>
                          <m:sSup>
                            <m:sSupPr>
                              <m:ctrlPr>
                                <a:rPr lang="it-IT" b="0" i="1" smtClean="0">
                                  <a:solidFill>
                                    <a:schemeClr val="bg1"/>
                                  </a:solidFill>
                                  <a:latin typeface="Cambria Math" panose="02040503050406030204" pitchFamily="18" charset="0"/>
                                  <a:ea typeface="Cambria Math" panose="02040503050406030204" pitchFamily="18" charset="0"/>
                                </a:rPr>
                              </m:ctrlPr>
                            </m:sSupPr>
                            <m:e>
                              <m:r>
                                <a:rPr lang="it-IT" b="0" i="1" smtClean="0">
                                  <a:solidFill>
                                    <a:schemeClr val="bg1"/>
                                  </a:solidFill>
                                  <a:latin typeface="Cambria Math" panose="02040503050406030204" pitchFamily="18" charset="0"/>
                                  <a:ea typeface="Cambria Math" panose="02040503050406030204" pitchFamily="18" charset="0"/>
                                </a:rPr>
                                <m:t>𝑓𝑒𝑎𝑡𝑠𝑖𝑧𝑒</m:t>
                              </m:r>
                            </m:e>
                            <m:sup>
                              <m:r>
                                <a:rPr lang="it-IT" b="0" i="1" smtClean="0">
                                  <a:solidFill>
                                    <a:schemeClr val="bg1"/>
                                  </a:solidFill>
                                  <a:latin typeface="Cambria Math" panose="02040503050406030204" pitchFamily="18" charset="0"/>
                                  <a:ea typeface="Cambria Math" panose="02040503050406030204" pitchFamily="18" charset="0"/>
                                </a:rPr>
                                <m:t>2</m:t>
                              </m:r>
                            </m:sup>
                          </m:sSup>
                        </m:num>
                        <m:den>
                          <m:sSup>
                            <m:sSupPr>
                              <m:ctrlPr>
                                <a:rPr lang="it-IT" b="0" i="1" smtClean="0">
                                  <a:solidFill>
                                    <a:schemeClr val="bg1"/>
                                  </a:solidFill>
                                  <a:latin typeface="Cambria Math" panose="02040503050406030204" pitchFamily="18" charset="0"/>
                                  <a:ea typeface="Cambria Math" panose="02040503050406030204" pitchFamily="18" charset="0"/>
                                </a:rPr>
                              </m:ctrlPr>
                            </m:sSupPr>
                            <m:e>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Cambria Math" panose="02040503050406030204" pitchFamily="18" charset="0"/>
                                    </a:rPr>
                                    <m:t>𝑓𝑒𝑎𝑡𝑠𝑖𝑧𝑒</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𝑏𝑙𝑜𝑐𝑘𝑠𝑖𝑧𝑒</m:t>
                                  </m:r>
                                  <m:r>
                                    <a:rPr lang="it-IT" b="0" i="1" smtClean="0">
                                      <a:solidFill>
                                        <a:schemeClr val="bg1"/>
                                      </a:solidFill>
                                      <a:latin typeface="Cambria Math" panose="02040503050406030204" pitchFamily="18" charset="0"/>
                                      <a:ea typeface="Cambria Math" panose="02040503050406030204" pitchFamily="18" charset="0"/>
                                    </a:rPr>
                                    <m:t>+1 </m:t>
                                  </m:r>
                                </m:e>
                              </m:d>
                            </m:e>
                            <m:sup>
                              <m:r>
                                <a:rPr lang="it-IT" b="0" i="1" smtClean="0">
                                  <a:solidFill>
                                    <a:schemeClr val="bg1"/>
                                  </a:solidFill>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2" name="CasellaDiTesto 1">
                <a:extLst>
                  <a:ext uri="{FF2B5EF4-FFF2-40B4-BE49-F238E27FC236}">
                    <a16:creationId xmlns:a16="http://schemas.microsoft.com/office/drawing/2014/main" id="{98342493-F26F-424A-902F-04D5C6470807}"/>
                  </a:ext>
                </a:extLst>
              </p:cNvPr>
              <p:cNvSpPr txBox="1">
                <a:spLocks noRot="1" noChangeAspect="1" noMove="1" noResize="1" noEditPoints="1" noAdjustHandles="1" noChangeArrowheads="1" noChangeShapeType="1" noTextEdit="1"/>
              </p:cNvSpPr>
              <p:nvPr/>
            </p:nvSpPr>
            <p:spPr>
              <a:xfrm>
                <a:off x="5959367" y="3045035"/>
                <a:ext cx="5318234" cy="604396"/>
              </a:xfrm>
              <a:prstGeom prst="rect">
                <a:avLst/>
              </a:prstGeom>
              <a:blipFill>
                <a:blip r:embed="rId2"/>
                <a:stretch>
                  <a:fillRect t="-2083" b="-18750"/>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1E9D370A-8D39-1746-BBD6-692F41B1B2EE}"/>
              </a:ext>
            </a:extLst>
          </p:cNvPr>
          <p:cNvSpPr txBox="1"/>
          <p:nvPr/>
        </p:nvSpPr>
        <p:spPr>
          <a:xfrm>
            <a:off x="1502979" y="4417968"/>
            <a:ext cx="9417269" cy="1200329"/>
          </a:xfrm>
          <a:prstGeom prst="rect">
            <a:avLst/>
          </a:prstGeom>
          <a:noFill/>
        </p:spPr>
        <p:txBody>
          <a:bodyPr wrap="square" rtlCol="0">
            <a:spAutoFit/>
          </a:bodyPr>
          <a:lstStyle/>
          <a:p>
            <a:r>
              <a:rPr lang="it-IT" i="1" dirty="0" err="1">
                <a:solidFill>
                  <a:schemeClr val="bg1">
                    <a:lumMod val="75000"/>
                  </a:schemeClr>
                </a:solidFill>
                <a:latin typeface="Avenir Medium" panose="02000503020000020003" pitchFamily="2" charset="0"/>
              </a:rPr>
              <a:t>keep_prob</a:t>
            </a:r>
            <a:r>
              <a:rPr lang="it-IT" i="1" dirty="0">
                <a:solidFill>
                  <a:schemeClr val="bg1">
                    <a:lumMod val="75000"/>
                  </a:schemeClr>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threshold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set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elements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whose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than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keep_prob</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effectively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removed</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map</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i="1" dirty="0">
                <a:solidFill>
                  <a:schemeClr val="bg1">
                    <a:lumMod val="75000"/>
                  </a:schemeClr>
                </a:solidFill>
                <a:latin typeface="Avenir Medium" panose="02000503020000020003" pitchFamily="2" charset="0"/>
              </a:rPr>
              <a:t> - </a:t>
            </a:r>
            <a:r>
              <a:rPr lang="it-IT" i="1" dirty="0" err="1">
                <a:solidFill>
                  <a:schemeClr val="bg1">
                    <a:lumMod val="75000"/>
                  </a:schemeClr>
                </a:solidFill>
                <a:latin typeface="Avenir Medium" panose="02000503020000020003" pitchFamily="2" charset="0"/>
              </a:rPr>
              <a:t>blocksize</a:t>
            </a:r>
            <a:r>
              <a:rPr lang="it-IT" i="1" dirty="0">
                <a:solidFill>
                  <a:schemeClr val="bg1">
                    <a:lumMod val="75000"/>
                  </a:schemeClr>
                </a:solidFill>
                <a:latin typeface="Avenir Medium" panose="02000503020000020003" pitchFamily="2" charset="0"/>
              </a:rPr>
              <a:t> + 1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valid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seed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region</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Tree>
    <p:extLst>
      <p:ext uri="{BB962C8B-B14F-4D97-AF65-F5344CB8AC3E}">
        <p14:creationId xmlns:p14="http://schemas.microsoft.com/office/powerpoint/2010/main" val="1976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latin typeface="Avenir Medium" panose="02000503020000020003" pitchFamily="2" charset="0"/>
              </a:rPr>
              <a:t>Neural Network, Sapienza						Ludovico Ottobre, Gianmarco Evangelista.</a:t>
            </a:r>
            <a:endParaRPr lang="en-GB" sz="1600" dirty="0">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a:solidFill>
                  <a:schemeClr val="bg1">
                    <a:lumMod val="85000"/>
                  </a:schemeClr>
                </a:solidFill>
                <a:latin typeface="Avenir Book" panose="02000503020000020003" pitchFamily="2" charset="0"/>
              </a:rPr>
              <a:t>DropBlock</a:t>
            </a:r>
            <a:r>
              <a:rPr lang="en-GB"/>
              <a:t> </a:t>
            </a:r>
            <a:endParaRPr lang="en-GB" dirty="0"/>
          </a:p>
        </p:txBody>
      </p:sp>
      <p:pic>
        <p:nvPicPr>
          <p:cNvPr id="3" name="Immagine 2">
            <a:extLst>
              <a:ext uri="{FF2B5EF4-FFF2-40B4-BE49-F238E27FC236}">
                <a16:creationId xmlns:a16="http://schemas.microsoft.com/office/drawing/2014/main" id="{6CEA021C-6F4B-3A44-A5FC-B4F11023D596}"/>
              </a:ext>
            </a:extLst>
          </p:cNvPr>
          <p:cNvPicPr>
            <a:picLocks noChangeAspect="1"/>
          </p:cNvPicPr>
          <p:nvPr/>
        </p:nvPicPr>
        <p:blipFill>
          <a:blip r:embed="rId2"/>
          <a:stretch>
            <a:fillRect/>
          </a:stretch>
        </p:blipFill>
        <p:spPr>
          <a:xfrm>
            <a:off x="857369" y="1360837"/>
            <a:ext cx="1727200" cy="1270000"/>
          </a:xfrm>
          <a:prstGeom prst="rect">
            <a:avLst/>
          </a:prstGeom>
        </p:spPr>
      </p:pic>
      <p:pic>
        <p:nvPicPr>
          <p:cNvPr id="5" name="Immagine 4">
            <a:extLst>
              <a:ext uri="{FF2B5EF4-FFF2-40B4-BE49-F238E27FC236}">
                <a16:creationId xmlns:a16="http://schemas.microsoft.com/office/drawing/2014/main" id="{4E0012A8-C55D-2D41-B3FC-C320E0CFA5C0}"/>
              </a:ext>
            </a:extLst>
          </p:cNvPr>
          <p:cNvPicPr>
            <a:picLocks noChangeAspect="1"/>
          </p:cNvPicPr>
          <p:nvPr/>
        </p:nvPicPr>
        <p:blipFill>
          <a:blip r:embed="rId3"/>
          <a:stretch>
            <a:fillRect/>
          </a:stretch>
        </p:blipFill>
        <p:spPr>
          <a:xfrm>
            <a:off x="3650272" y="1712827"/>
            <a:ext cx="1219200" cy="596900"/>
          </a:xfrm>
          <a:prstGeom prst="rect">
            <a:avLst/>
          </a:prstGeom>
        </p:spPr>
      </p:pic>
      <p:pic>
        <p:nvPicPr>
          <p:cNvPr id="6" name="Immagine 5">
            <a:extLst>
              <a:ext uri="{FF2B5EF4-FFF2-40B4-BE49-F238E27FC236}">
                <a16:creationId xmlns:a16="http://schemas.microsoft.com/office/drawing/2014/main" id="{374A5A8B-307B-F74B-8DE3-9AE078D2E948}"/>
              </a:ext>
            </a:extLst>
          </p:cNvPr>
          <p:cNvPicPr>
            <a:picLocks noChangeAspect="1"/>
          </p:cNvPicPr>
          <p:nvPr/>
        </p:nvPicPr>
        <p:blipFill>
          <a:blip r:embed="rId4"/>
          <a:stretch>
            <a:fillRect/>
          </a:stretch>
        </p:blipFill>
        <p:spPr>
          <a:xfrm>
            <a:off x="857369" y="3199284"/>
            <a:ext cx="1727200" cy="1242590"/>
          </a:xfrm>
          <a:prstGeom prst="rect">
            <a:avLst/>
          </a:prstGeom>
        </p:spPr>
      </p:pic>
      <p:pic>
        <p:nvPicPr>
          <p:cNvPr id="7" name="Immagine 6">
            <a:extLst>
              <a:ext uri="{FF2B5EF4-FFF2-40B4-BE49-F238E27FC236}">
                <a16:creationId xmlns:a16="http://schemas.microsoft.com/office/drawing/2014/main" id="{A3BBFF9C-9B2B-F742-B37A-342C66E00340}"/>
              </a:ext>
            </a:extLst>
          </p:cNvPr>
          <p:cNvPicPr>
            <a:picLocks noChangeAspect="1"/>
          </p:cNvPicPr>
          <p:nvPr/>
        </p:nvPicPr>
        <p:blipFill>
          <a:blip r:embed="rId5"/>
          <a:stretch>
            <a:fillRect/>
          </a:stretch>
        </p:blipFill>
        <p:spPr>
          <a:xfrm>
            <a:off x="3394697" y="3203721"/>
            <a:ext cx="1727200" cy="1233714"/>
          </a:xfrm>
          <a:prstGeom prst="rect">
            <a:avLst/>
          </a:prstGeom>
        </p:spPr>
      </p:pic>
      <p:pic>
        <p:nvPicPr>
          <p:cNvPr id="12" name="Immagine 11">
            <a:extLst>
              <a:ext uri="{FF2B5EF4-FFF2-40B4-BE49-F238E27FC236}">
                <a16:creationId xmlns:a16="http://schemas.microsoft.com/office/drawing/2014/main" id="{6B94CC82-9508-7A4A-BCE5-DDCBB7D344E9}"/>
              </a:ext>
            </a:extLst>
          </p:cNvPr>
          <p:cNvPicPr>
            <a:picLocks noChangeAspect="1"/>
          </p:cNvPicPr>
          <p:nvPr/>
        </p:nvPicPr>
        <p:blipFill>
          <a:blip r:embed="rId6"/>
          <a:stretch>
            <a:fillRect/>
          </a:stretch>
        </p:blipFill>
        <p:spPr>
          <a:xfrm>
            <a:off x="3391014" y="4997661"/>
            <a:ext cx="1730883" cy="1233715"/>
          </a:xfrm>
          <a:prstGeom prst="rect">
            <a:avLst/>
          </a:prstGeom>
        </p:spPr>
      </p:pic>
      <p:sp>
        <p:nvSpPr>
          <p:cNvPr id="13" name="Freccia destra 12">
            <a:extLst>
              <a:ext uri="{FF2B5EF4-FFF2-40B4-BE49-F238E27FC236}">
                <a16:creationId xmlns:a16="http://schemas.microsoft.com/office/drawing/2014/main" id="{F615451D-AD7C-534A-BA87-292B647C282A}"/>
              </a:ext>
            </a:extLst>
          </p:cNvPr>
          <p:cNvSpPr/>
          <p:nvPr/>
        </p:nvSpPr>
        <p:spPr>
          <a:xfrm>
            <a:off x="2775818" y="3682302"/>
            <a:ext cx="427630" cy="2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ccia destra 13">
            <a:extLst>
              <a:ext uri="{FF2B5EF4-FFF2-40B4-BE49-F238E27FC236}">
                <a16:creationId xmlns:a16="http://schemas.microsoft.com/office/drawing/2014/main" id="{F5DC6F14-B71D-9540-A781-EC2F3626BBDD}"/>
              </a:ext>
            </a:extLst>
          </p:cNvPr>
          <p:cNvSpPr/>
          <p:nvPr/>
        </p:nvSpPr>
        <p:spPr>
          <a:xfrm rot="5400000">
            <a:off x="3986849" y="4563453"/>
            <a:ext cx="430306" cy="302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asellaDiTesto 15">
            <a:extLst>
              <a:ext uri="{FF2B5EF4-FFF2-40B4-BE49-F238E27FC236}">
                <a16:creationId xmlns:a16="http://schemas.microsoft.com/office/drawing/2014/main" id="{AC201E73-B521-1749-A0A8-83B633EE857F}"/>
              </a:ext>
            </a:extLst>
          </p:cNvPr>
          <p:cNvSpPr txBox="1"/>
          <p:nvPr/>
        </p:nvSpPr>
        <p:spPr>
          <a:xfrm>
            <a:off x="992019" y="1028020"/>
            <a:ext cx="1457900"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Input Feature Map</a:t>
            </a:r>
          </a:p>
        </p:txBody>
      </p:sp>
      <p:sp>
        <p:nvSpPr>
          <p:cNvPr id="26" name="CasellaDiTesto 25">
            <a:extLst>
              <a:ext uri="{FF2B5EF4-FFF2-40B4-BE49-F238E27FC236}">
                <a16:creationId xmlns:a16="http://schemas.microsoft.com/office/drawing/2014/main" id="{79F01219-7A7E-C04F-9C80-A073521334BD}"/>
              </a:ext>
            </a:extLst>
          </p:cNvPr>
          <p:cNvSpPr txBox="1"/>
          <p:nvPr/>
        </p:nvSpPr>
        <p:spPr>
          <a:xfrm>
            <a:off x="3638576" y="1018444"/>
            <a:ext cx="1239442"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Mask Obtained</a:t>
            </a:r>
          </a:p>
        </p:txBody>
      </p:sp>
      <p:sp>
        <p:nvSpPr>
          <p:cNvPr id="28" name="CasellaDiTesto 27">
            <a:extLst>
              <a:ext uri="{FF2B5EF4-FFF2-40B4-BE49-F238E27FC236}">
                <a16:creationId xmlns:a16="http://schemas.microsoft.com/office/drawing/2014/main" id="{7493A0A4-F76B-EB44-966F-3A472FA2259B}"/>
              </a:ext>
            </a:extLst>
          </p:cNvPr>
          <p:cNvSpPr txBox="1"/>
          <p:nvPr/>
        </p:nvSpPr>
        <p:spPr>
          <a:xfrm>
            <a:off x="857369" y="2812384"/>
            <a:ext cx="3344634"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Applying the obtained mask over feature map</a:t>
            </a:r>
          </a:p>
        </p:txBody>
      </p:sp>
      <p:sp>
        <p:nvSpPr>
          <p:cNvPr id="18" name="CasellaDiTesto 17">
            <a:extLst>
              <a:ext uri="{FF2B5EF4-FFF2-40B4-BE49-F238E27FC236}">
                <a16:creationId xmlns:a16="http://schemas.microsoft.com/office/drawing/2014/main" id="{54CC3850-3B14-B448-809C-BFA64557FC74}"/>
              </a:ext>
            </a:extLst>
          </p:cNvPr>
          <p:cNvSpPr txBox="1"/>
          <p:nvPr/>
        </p:nvSpPr>
        <p:spPr>
          <a:xfrm>
            <a:off x="5932025" y="1166519"/>
            <a:ext cx="6329759" cy="5632311"/>
          </a:xfrm>
          <a:prstGeom prst="rect">
            <a:avLst/>
          </a:prstGeom>
          <a:noFill/>
        </p:spPr>
        <p:txBody>
          <a:bodyPr wrap="square" rtlCol="0">
            <a:spAutoFit/>
          </a:bodyPr>
          <a:lstStyle/>
          <a:p>
            <a:r>
              <a:rPr lang="en-GB" dirty="0">
                <a:solidFill>
                  <a:schemeClr val="bg1"/>
                </a:solidFill>
              </a:rPr>
              <a:t>This mask is obtained by applying </a:t>
            </a:r>
            <a:r>
              <a:rPr lang="en-GB" i="1" dirty="0">
                <a:solidFill>
                  <a:schemeClr val="bg1"/>
                </a:solidFill>
              </a:rPr>
              <a:t>Bernoulli</a:t>
            </a:r>
            <a:r>
              <a:rPr lang="en-GB" dirty="0">
                <a:solidFill>
                  <a:schemeClr val="bg1"/>
                </a:solidFill>
              </a:rPr>
              <a:t> on </a:t>
            </a:r>
            <a:r>
              <a:rPr lang="en-GB" i="1" dirty="0">
                <a:solidFill>
                  <a:schemeClr val="bg1"/>
                </a:solidFill>
              </a:rPr>
              <a:t>gamma</a:t>
            </a:r>
            <a:r>
              <a:rPr lang="en-GB" dirty="0">
                <a:solidFill>
                  <a:schemeClr val="bg1"/>
                </a:solidFill>
              </a:rPr>
              <a:t> over the feature map.</a:t>
            </a:r>
          </a:p>
          <a:p>
            <a:endParaRPr lang="en-GB" dirty="0">
              <a:solidFill>
                <a:schemeClr val="bg1"/>
              </a:solidFill>
            </a:endParaRPr>
          </a:p>
          <a:p>
            <a:r>
              <a:rPr lang="en-GB" dirty="0">
                <a:solidFill>
                  <a:schemeClr val="bg1"/>
                </a:solidFill>
              </a:rPr>
              <a:t>Where </a:t>
            </a:r>
            <a:r>
              <a:rPr lang="en-GB" i="1" dirty="0">
                <a:solidFill>
                  <a:schemeClr val="bg1"/>
                </a:solidFill>
              </a:rPr>
              <a:t>gamma</a:t>
            </a:r>
            <a:r>
              <a:rPr lang="en-GB" dirty="0">
                <a:solidFill>
                  <a:schemeClr val="bg1"/>
                </a:solidFill>
              </a:rPr>
              <a:t> is obtained using the above formula keeping a fixed </a:t>
            </a:r>
            <a:r>
              <a:rPr lang="en-GB" i="1" dirty="0" err="1">
                <a:solidFill>
                  <a:schemeClr val="bg1"/>
                </a:solidFill>
              </a:rPr>
              <a:t>block_size</a:t>
            </a:r>
            <a:r>
              <a:rPr lang="en-GB" dirty="0">
                <a:solidFill>
                  <a:schemeClr val="bg1"/>
                </a:solidFill>
              </a:rPr>
              <a:t> and </a:t>
            </a:r>
            <a:r>
              <a:rPr lang="en-GB" i="1" dirty="0" err="1">
                <a:solidFill>
                  <a:schemeClr val="bg1"/>
                </a:solidFill>
              </a:rPr>
              <a:t>keep_prob</a:t>
            </a:r>
            <a:r>
              <a:rPr lang="en-GB" i="1" dirty="0">
                <a:solidFill>
                  <a:schemeClr val="bg1"/>
                </a:solidFill>
              </a:rPr>
              <a:t>.</a:t>
            </a:r>
          </a:p>
          <a:p>
            <a:endParaRPr lang="en-GB" dirty="0">
              <a:solidFill>
                <a:schemeClr val="bg1"/>
              </a:solidFill>
            </a:endParaRPr>
          </a:p>
          <a:p>
            <a:endParaRPr lang="en-GB" dirty="0">
              <a:solidFill>
                <a:schemeClr val="bg1"/>
              </a:solidFill>
            </a:endParaRPr>
          </a:p>
          <a:p>
            <a:r>
              <a:rPr lang="en-GB" dirty="0">
                <a:solidFill>
                  <a:schemeClr val="bg1"/>
                </a:solidFill>
              </a:rPr>
              <a:t>A spatial square mask with </a:t>
            </a:r>
            <a:r>
              <a:rPr lang="en-GB" i="1" dirty="0">
                <a:solidFill>
                  <a:schemeClr val="bg1"/>
                </a:solidFill>
              </a:rPr>
              <a:t>height</a:t>
            </a:r>
            <a:r>
              <a:rPr lang="en-GB" dirty="0">
                <a:solidFill>
                  <a:schemeClr val="bg1"/>
                </a:solidFill>
              </a:rPr>
              <a:t> and </a:t>
            </a:r>
            <a:r>
              <a:rPr lang="en-GB" i="1" dirty="0">
                <a:solidFill>
                  <a:schemeClr val="bg1"/>
                </a:solidFill>
              </a:rPr>
              <a:t>width</a:t>
            </a:r>
            <a:r>
              <a:rPr lang="en-GB" dirty="0">
                <a:solidFill>
                  <a:schemeClr val="bg1"/>
                </a:solidFill>
              </a:rPr>
              <a:t> corresponding to the </a:t>
            </a:r>
            <a:r>
              <a:rPr lang="en-GB" i="1" dirty="0" err="1">
                <a:solidFill>
                  <a:schemeClr val="bg1"/>
                </a:solidFill>
              </a:rPr>
              <a:t>block_size</a:t>
            </a:r>
            <a:r>
              <a:rPr lang="en-GB" i="1" dirty="0">
                <a:solidFill>
                  <a:schemeClr val="bg1"/>
                </a:solidFill>
              </a:rPr>
              <a:t> </a:t>
            </a:r>
            <a:r>
              <a:rPr lang="en-GB" dirty="0">
                <a:solidFill>
                  <a:schemeClr val="bg1"/>
                </a:solidFill>
              </a:rPr>
              <a:t>is created with </a:t>
            </a:r>
            <a:r>
              <a:rPr lang="en-GB" dirty="0" err="1">
                <a:solidFill>
                  <a:schemeClr val="bg1"/>
                </a:solidFill>
              </a:rPr>
              <a:t>center</a:t>
            </a:r>
            <a:r>
              <a:rPr lang="en-GB" dirty="0">
                <a:solidFill>
                  <a:schemeClr val="bg1"/>
                </a:solidFill>
              </a:rPr>
              <a:t> being each 0 position in the mask obtained. </a:t>
            </a:r>
          </a:p>
          <a:p>
            <a:r>
              <a:rPr lang="en-GB" dirty="0">
                <a:solidFill>
                  <a:schemeClr val="bg1"/>
                </a:solidFill>
              </a:rPr>
              <a:t>All the values in this mask are set to 0.</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i="1" dirty="0">
                <a:solidFill>
                  <a:schemeClr val="bg1"/>
                </a:solidFill>
              </a:rPr>
              <a:t>DropBlock</a:t>
            </a:r>
            <a:r>
              <a:rPr lang="en-GB" dirty="0">
                <a:solidFill>
                  <a:schemeClr val="bg1"/>
                </a:solidFill>
              </a:rPr>
              <a:t> algorithm discards features in correlated area and the contiguous region of the feature map is dropped together.</a:t>
            </a:r>
          </a:p>
          <a:p>
            <a:endParaRPr lang="en-GB" dirty="0"/>
          </a:p>
          <a:p>
            <a:endParaRPr lang="en-GB" dirty="0"/>
          </a:p>
          <a:p>
            <a:r>
              <a:rPr lang="en-GB" dirty="0"/>
              <a:t> </a:t>
            </a:r>
          </a:p>
        </p:txBody>
      </p:sp>
    </p:spTree>
    <p:extLst>
      <p:ext uri="{BB962C8B-B14F-4D97-AF65-F5344CB8AC3E}">
        <p14:creationId xmlns:p14="http://schemas.microsoft.com/office/powerpoint/2010/main" val="151948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559037" y="4290596"/>
            <a:ext cx="11223060" cy="923330"/>
          </a:xfrm>
          <a:prstGeom prst="rect">
            <a:avLst/>
          </a:prstGeom>
          <a:noFill/>
        </p:spPr>
        <p:txBody>
          <a:bodyPr wrap="square" rtlCol="0">
            <a:spAutoFit/>
          </a:bodyPr>
          <a:lstStyle/>
          <a:p>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the idea </a:t>
            </a:r>
            <a:r>
              <a:rPr lang="it-IT" dirty="0" err="1">
                <a:solidFill>
                  <a:schemeClr val="bg1"/>
                </a:solidFill>
                <a:latin typeface="Avenir Book" panose="02000503020000020003" pitchFamily="2" charset="0"/>
              </a:rPr>
              <a:t>proposed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implemented</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callback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allowed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over time.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use a linear </a:t>
            </a:r>
            <a:r>
              <a:rPr lang="it-IT" dirty="0" err="1">
                <a:solidFill>
                  <a:schemeClr val="bg1"/>
                </a:solidFill>
                <a:latin typeface="Avenir Book" panose="02000503020000020003" pitchFamily="2" charset="0"/>
              </a:rPr>
              <a:t>scheme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question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acertain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amount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epoch</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2447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Properties of DropBlock </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835581"/>
            <a:ext cx="11223060" cy="2031325"/>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set a </a:t>
            </a:r>
            <a:r>
              <a:rPr lang="it-IT" dirty="0" err="1">
                <a:solidFill>
                  <a:schemeClr val="bg1"/>
                </a:solidFill>
                <a:latin typeface="Avenir Book" panose="02000503020000020003" pitchFamily="2" charset="0"/>
              </a:rPr>
              <a:t>constant</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a:t>
            </a:r>
            <a:r>
              <a:rPr lang="it-IT" dirty="0">
                <a:solidFill>
                  <a:schemeClr val="bg1"/>
                </a:solidFill>
                <a:latin typeface="Avenir Book" panose="02000503020000020003" pitchFamily="2" charset="0"/>
              </a:rPr>
              <a:t>for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1 </a:t>
            </a:r>
            <a:r>
              <a:rPr lang="it-IT" dirty="0">
                <a:solidFill>
                  <a:schemeClr val="bg1"/>
                </a:solidFill>
                <a:latin typeface="Avenir Book" panose="02000503020000020003" pitchFamily="2" charset="0"/>
              </a:rPr>
              <a:t>and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covers</a:t>
            </a:r>
            <a:r>
              <a:rPr lang="it-IT" dirty="0">
                <a:solidFill>
                  <a:schemeClr val="bg1"/>
                </a:solidFill>
                <a:latin typeface="Avenir Book" panose="02000503020000020003" pitchFamily="2" charset="0"/>
              </a:rPr>
              <a:t> the full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a:t>
            </a:r>
            <a:r>
              <a:rPr lang="it-IT" dirty="0">
                <a:solidFill>
                  <a:schemeClr val="bg1"/>
                </a:solidFill>
                <a:latin typeface="Avenir Book" panose="02000503020000020003" pitchFamily="2" charset="0"/>
              </a:rPr>
              <a:t>. </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practice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do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explicitly</a:t>
            </a:r>
            <a:r>
              <a:rPr lang="it-IT" dirty="0">
                <a:solidFill>
                  <a:schemeClr val="bg1"/>
                </a:solidFill>
                <a:latin typeface="Avenir Book" panose="02000503020000020003" pitchFamily="2" charset="0"/>
              </a:rPr>
              <a:t> set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stated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earlier</a:t>
            </a:r>
            <a:r>
              <a:rPr lang="it-IT" dirty="0">
                <a:solidFill>
                  <a:schemeClr val="bg1"/>
                </a:solidFill>
                <a:latin typeface="Avenir Book" panose="02000503020000020003" pitchFamily="2" charset="0"/>
              </a:rPr>
              <a: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controls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binary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sampled</a:t>
            </a:r>
            <a:r>
              <a:rPr lang="it-IT" dirty="0">
                <a:solidFill>
                  <a:schemeClr val="bg1"/>
                </a:solidFill>
                <a:latin typeface="Avenir Book" panose="02000503020000020003" pitchFamily="2" charset="0"/>
              </a:rPr>
              <a:t> with the </a:t>
            </a:r>
            <a:r>
              <a:rPr lang="it-IT" i="1" dirty="0" err="1">
                <a:solidFill>
                  <a:schemeClr val="bg1"/>
                </a:solidFill>
                <a:latin typeface="Avenir Book" panose="02000503020000020003" pitchFamily="2" charset="0"/>
              </a:rPr>
              <a:t>Bernoulli</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distribution</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mean</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1 −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a:t>
            </a:r>
          </a:p>
          <a:p>
            <a:endParaRPr lang="it-IT" dirty="0"/>
          </a:p>
        </p:txBody>
      </p:sp>
    </p:spTree>
    <p:extLst>
      <p:ext uri="{BB962C8B-B14F-4D97-AF65-F5344CB8AC3E}">
        <p14:creationId xmlns:p14="http://schemas.microsoft.com/office/powerpoint/2010/main" val="139663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88170"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Scheduled DropBlock </a:t>
            </a:r>
            <a:endParaRPr lang="en-GB" dirty="0"/>
          </a:p>
        </p:txBody>
      </p:sp>
      <p:pic>
        <p:nvPicPr>
          <p:cNvPr id="4" name="Immagine 3" descr="Immagine che contiene testo&#10;&#10;Descrizione generata automaticamente">
            <a:extLst>
              <a:ext uri="{FF2B5EF4-FFF2-40B4-BE49-F238E27FC236}">
                <a16:creationId xmlns:a16="http://schemas.microsoft.com/office/drawing/2014/main" id="{7323952C-E7DA-8045-A2A0-F580693E61A4}"/>
              </a:ext>
            </a:extLst>
          </p:cNvPr>
          <p:cNvPicPr>
            <a:picLocks noChangeAspect="1"/>
          </p:cNvPicPr>
          <p:nvPr/>
        </p:nvPicPr>
        <p:blipFill rotWithShape="1">
          <a:blip r:embed="rId2"/>
          <a:srcRect r="6069"/>
          <a:stretch/>
        </p:blipFill>
        <p:spPr>
          <a:xfrm>
            <a:off x="1771650" y="1705196"/>
            <a:ext cx="8648700" cy="16256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DE210184-A7F5-A347-B568-BD714E08002A}"/>
              </a:ext>
            </a:extLst>
          </p:cNvPr>
          <p:cNvPicPr>
            <a:picLocks noChangeAspect="1"/>
          </p:cNvPicPr>
          <p:nvPr/>
        </p:nvPicPr>
        <p:blipFill>
          <a:blip r:embed="rId3"/>
          <a:stretch>
            <a:fillRect/>
          </a:stretch>
        </p:blipFill>
        <p:spPr>
          <a:xfrm>
            <a:off x="1771650" y="3853765"/>
            <a:ext cx="8648700" cy="1739900"/>
          </a:xfrm>
          <a:prstGeom prst="rect">
            <a:avLst/>
          </a:prstGeom>
        </p:spPr>
      </p:pic>
    </p:spTree>
    <p:extLst>
      <p:ext uri="{BB962C8B-B14F-4D97-AF65-F5344CB8AC3E}">
        <p14:creationId xmlns:p14="http://schemas.microsoft.com/office/powerpoint/2010/main" val="351143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71630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Pseudocode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F3365E17-7C18-7547-9A67-AD94028D59C1}"/>
              </a:ext>
            </a:extLst>
          </p:cNvPr>
          <p:cNvPicPr>
            <a:picLocks noChangeAspect="1"/>
          </p:cNvPicPr>
          <p:nvPr/>
        </p:nvPicPr>
        <p:blipFill>
          <a:blip r:embed="rId2"/>
          <a:stretch>
            <a:fillRect/>
          </a:stretch>
        </p:blipFill>
        <p:spPr>
          <a:xfrm>
            <a:off x="1723675" y="2179764"/>
            <a:ext cx="8744649" cy="2498471"/>
          </a:xfrm>
          <a:prstGeom prst="rect">
            <a:avLst/>
          </a:prstGeom>
        </p:spPr>
      </p:pic>
    </p:spTree>
    <p:extLst>
      <p:ext uri="{BB962C8B-B14F-4D97-AF65-F5344CB8AC3E}">
        <p14:creationId xmlns:p14="http://schemas.microsoft.com/office/powerpoint/2010/main" val="4084769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1040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Implementation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2D9D36E1-3238-0448-A51D-2A5D9FBE044A}"/>
              </a:ext>
            </a:extLst>
          </p:cNvPr>
          <p:cNvPicPr>
            <a:picLocks noChangeAspect="1"/>
          </p:cNvPicPr>
          <p:nvPr/>
        </p:nvPicPr>
        <p:blipFill rotWithShape="1">
          <a:blip r:embed="rId2"/>
          <a:srcRect b="20438"/>
          <a:stretch/>
        </p:blipFill>
        <p:spPr>
          <a:xfrm>
            <a:off x="192672" y="1634564"/>
            <a:ext cx="6105763" cy="3476076"/>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060CB121-D1F5-BD45-A7CA-B72DE5B037DB}"/>
              </a:ext>
            </a:extLst>
          </p:cNvPr>
          <p:cNvPicPr>
            <a:picLocks noChangeAspect="1"/>
          </p:cNvPicPr>
          <p:nvPr/>
        </p:nvPicPr>
        <p:blipFill rotWithShape="1">
          <a:blip r:embed="rId3"/>
          <a:srcRect t="7348" r="5343"/>
          <a:stretch/>
        </p:blipFill>
        <p:spPr>
          <a:xfrm>
            <a:off x="6422117" y="1634563"/>
            <a:ext cx="5587895" cy="3476076"/>
          </a:xfrm>
          <a:prstGeom prst="rect">
            <a:avLst/>
          </a:prstGeom>
        </p:spPr>
      </p:pic>
    </p:spTree>
    <p:extLst>
      <p:ext uri="{BB962C8B-B14F-4D97-AF65-F5344CB8AC3E}">
        <p14:creationId xmlns:p14="http://schemas.microsoft.com/office/powerpoint/2010/main" val="303961516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745</TotalTime>
  <Words>2296</Words>
  <Application>Microsoft Macintosh PowerPoint</Application>
  <PresentationFormat>Widescreen</PresentationFormat>
  <Paragraphs>161</Paragraphs>
  <Slides>30</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30</vt:i4>
      </vt:variant>
    </vt:vector>
  </HeadingPairs>
  <TitlesOfParts>
    <vt:vector size="37" baseType="lpstr">
      <vt:lpstr>Avenir Book</vt:lpstr>
      <vt:lpstr>Avenir Medium</vt:lpstr>
      <vt:lpstr>Avenir Next LT Pro</vt:lpstr>
      <vt:lpstr>Avenir Next LT Pro Light</vt:lpstr>
      <vt:lpstr>Calibri</vt:lpstr>
      <vt:lpstr>Cambria Math</vt:lpstr>
      <vt:lpstr>RetrospectVTI</vt:lpstr>
      <vt:lpstr>Presentazione standard di PowerPoint</vt:lpstr>
      <vt:lpstr>Background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Gianmarco Evangelista</dc:creator>
  <cp:lastModifiedBy>Gianmarco Evangelista</cp:lastModifiedBy>
  <cp:revision>47</cp:revision>
  <dcterms:created xsi:type="dcterms:W3CDTF">2021-05-28T08:46:08Z</dcterms:created>
  <dcterms:modified xsi:type="dcterms:W3CDTF">2021-06-07T11:05:28Z</dcterms:modified>
</cp:coreProperties>
</file>